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553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15EB8-A3FA-4D64-B231-751D09C5D6CF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0BEB2-9662-4DAC-AEE3-2A8A2875E8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0BEB2-9662-4DAC-AEE3-2A8A2875E88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0BEB2-9662-4DAC-AEE3-2A8A2875E88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0BEB2-9662-4DAC-AEE3-2A8A2875E88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0BEB2-9662-4DAC-AEE3-2A8A2875E88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0BEB2-9662-4DAC-AEE3-2A8A2875E88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0BEB2-9662-4DAC-AEE3-2A8A2875E88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0BEB2-9662-4DAC-AEE3-2A8A2875E88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0BEB2-9662-4DAC-AEE3-2A8A2875E88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2C9F84C-4D89-4BA4-9922-C6A96CF75804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6879DCD-6810-4826-AFFD-D3747656F3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F84C-4D89-4BA4-9922-C6A96CF75804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9DCD-6810-4826-AFFD-D3747656F3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F84C-4D89-4BA4-9922-C6A96CF75804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9DCD-6810-4826-AFFD-D3747656F3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F84C-4D89-4BA4-9922-C6A96CF75804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9DCD-6810-4826-AFFD-D3747656F3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F84C-4D89-4BA4-9922-C6A96CF75804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9DCD-6810-4826-AFFD-D3747656F3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F84C-4D89-4BA4-9922-C6A96CF75804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9DCD-6810-4826-AFFD-D3747656F3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2C9F84C-4D89-4BA4-9922-C6A96CF75804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6879DCD-6810-4826-AFFD-D3747656F3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2C9F84C-4D89-4BA4-9922-C6A96CF75804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6879DCD-6810-4826-AFFD-D3747656F3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F84C-4D89-4BA4-9922-C6A96CF75804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9DCD-6810-4826-AFFD-D3747656F3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F84C-4D89-4BA4-9922-C6A96CF75804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9DCD-6810-4826-AFFD-D3747656F3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F84C-4D89-4BA4-9922-C6A96CF75804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9DCD-6810-4826-AFFD-D3747656F3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2C9F84C-4D89-4BA4-9922-C6A96CF75804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6879DCD-6810-4826-AFFD-D3747656F3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oleObject" Target="../embeddings/Microsoft_Office_Excel_97-2003_Worksheet1.xls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jpeg"/><Relationship Id="rId4" Type="http://schemas.openxmlformats.org/officeDocument/2006/relationships/oleObject" Target="../embeddings/Microsoft_Office_Excel_97-2003_Worksheet2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4704"/>
            <a:ext cx="8458200" cy="2376264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Konferencija EnE12, Beograd maj 2012.</a:t>
            </a:r>
            <a:r>
              <a:rPr lang="nl-NL" sz="36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nl-NL" sz="3600" b="1" dirty="0" smtClean="0">
                <a:latin typeface="Calibri" pitchFamily="34" charset="0"/>
                <a:cs typeface="Calibri" pitchFamily="34" charset="0"/>
              </a:rPr>
            </a:br>
            <a:r>
              <a:rPr lang="nl-NL" sz="36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nl-NL" sz="3600" b="1" dirty="0" smtClean="0">
                <a:latin typeface="Calibri" pitchFamily="34" charset="0"/>
                <a:cs typeface="Calibri" pitchFamily="34" charset="0"/>
              </a:rPr>
            </a:br>
            <a:r>
              <a:rPr lang="nl-NL" sz="3600" b="1" dirty="0" smtClean="0">
                <a:latin typeface="Calibri" pitchFamily="34" charset="0"/>
                <a:cs typeface="Calibri" pitchFamily="34" charset="0"/>
              </a:rPr>
              <a:t>Reciklaža plastike u službi razvoja </a:t>
            </a:r>
            <a:br>
              <a:rPr lang="nl-NL" sz="3600" b="1" dirty="0" smtClean="0">
                <a:latin typeface="Calibri" pitchFamily="34" charset="0"/>
                <a:cs typeface="Calibri" pitchFamily="34" charset="0"/>
              </a:rPr>
            </a:br>
            <a:r>
              <a:rPr lang="nl-NL" sz="3600" b="1" dirty="0" smtClean="0">
                <a:latin typeface="Calibri" pitchFamily="34" charset="0"/>
                <a:cs typeface="Calibri" pitchFamily="34" charset="0"/>
              </a:rPr>
              <a:t>zelene ekonomije u Srbiji </a:t>
            </a:r>
            <a:br>
              <a:rPr lang="nl-NL" sz="3600" b="1" dirty="0" smtClean="0">
                <a:latin typeface="Calibri" pitchFamily="34" charset="0"/>
                <a:cs typeface="Calibri" pitchFamily="34" charset="0"/>
              </a:rPr>
            </a:br>
            <a:r>
              <a:rPr lang="nl-NL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Primer dobre prakse</a:t>
            </a:r>
            <a:br>
              <a:rPr lang="nl-NL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nl-NL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Greentech D.O.O. Novi Sad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Content Placeholder 6" descr="vlakno flasa tra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4077072"/>
            <a:ext cx="5437063" cy="2636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Content Placeholder 4" descr="Grintech zna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196018"/>
            <a:ext cx="2304256" cy="2036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435280" cy="936104"/>
          </a:xfrm>
        </p:spPr>
        <p:txBody>
          <a:bodyPr>
            <a:normAutofit fontScale="90000"/>
          </a:bodyPr>
          <a:lstStyle/>
          <a:p>
            <a:r>
              <a:rPr lang="sr-Latn-RS" sz="3100" b="1" dirty="0" smtClean="0">
                <a:latin typeface="Calibri" pitchFamily="34" charset="0"/>
                <a:cs typeface="Calibri" pitchFamily="34" charset="0"/>
              </a:rPr>
              <a:t>Analiza Greentechove mreže </a:t>
            </a:r>
            <a:br>
              <a:rPr lang="sr-Latn-RS" sz="3100" b="1" dirty="0" smtClean="0">
                <a:latin typeface="Calibri" pitchFamily="34" charset="0"/>
                <a:cs typeface="Calibri" pitchFamily="34" charset="0"/>
              </a:rPr>
            </a:br>
            <a:r>
              <a:rPr lang="sr-Latn-RS" sz="3100" b="1" dirty="0" smtClean="0">
                <a:latin typeface="Calibri" pitchFamily="34" charset="0"/>
                <a:cs typeface="Calibri" pitchFamily="34" charset="0"/>
              </a:rPr>
              <a:t>privatnih sakupljača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792088"/>
          </a:xfrm>
        </p:spPr>
        <p:txBody>
          <a:bodyPr>
            <a:normAutofit lnSpcReduction="10000"/>
          </a:bodyPr>
          <a:lstStyle/>
          <a:p>
            <a:r>
              <a:rPr lang="sr-Latn-RS" sz="24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Istraživanje sprovedeno u periodu 01 – 15. maj 2012. i obuhvatilo je </a:t>
            </a:r>
            <a:r>
              <a:rPr lang="sr-Latn-RS" sz="24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4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sr-Latn-RS" sz="24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% </a:t>
            </a:r>
            <a:r>
              <a:rPr lang="sr-Latn-RS" sz="24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privatnih sakupljača.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9552" y="3140968"/>
          <a:ext cx="7920880" cy="1752600"/>
        </p:xfrm>
        <a:graphic>
          <a:graphicData uri="http://schemas.openxmlformats.org/drawingml/2006/table">
            <a:tbl>
              <a:tblPr/>
              <a:tblGrid>
                <a:gridCol w="4270773"/>
                <a:gridCol w="3650107"/>
              </a:tblGrid>
              <a:tr h="2736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000" b="1" dirty="0" smtClean="0">
                          <a:solidFill>
                            <a:srgbClr val="2D5535"/>
                          </a:solidFill>
                          <a:latin typeface="Calibri"/>
                          <a:ea typeface="Calibri"/>
                          <a:cs typeface="Times New Roman"/>
                        </a:rPr>
                        <a:t>ZASTUPLJENOST</a:t>
                      </a:r>
                      <a:r>
                        <a:rPr lang="sr-Latn-RS" sz="2000" b="1" baseline="0" dirty="0" smtClean="0">
                          <a:solidFill>
                            <a:srgbClr val="2D5535"/>
                          </a:solidFill>
                          <a:latin typeface="Calibri"/>
                          <a:ea typeface="Calibri"/>
                          <a:cs typeface="Times New Roman"/>
                        </a:rPr>
                        <a:t> ISPITANIKA</a:t>
                      </a:r>
                      <a:endParaRPr lang="en-US" sz="2000" dirty="0">
                        <a:solidFill>
                          <a:srgbClr val="2D553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2D5535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PROCENTUALNO</a:t>
                      </a:r>
                      <a:endParaRPr lang="en-US" sz="2000">
                        <a:solidFill>
                          <a:srgbClr val="2D553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2D5535"/>
                          </a:solidFill>
                          <a:latin typeface="Calibri"/>
                          <a:ea typeface="Calibri"/>
                          <a:cs typeface="Times New Roman"/>
                        </a:rPr>
                        <a:t>Privatno</a:t>
                      </a:r>
                      <a:r>
                        <a:rPr lang="en-US" sz="2000" dirty="0">
                          <a:solidFill>
                            <a:srgbClr val="2D5535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D5535"/>
                          </a:solidFill>
                          <a:latin typeface="Calibri"/>
                          <a:ea typeface="Calibri"/>
                          <a:cs typeface="Times New Roman"/>
                        </a:rPr>
                        <a:t>preduzeće</a:t>
                      </a:r>
                      <a:endParaRPr lang="en-US" sz="2000" dirty="0">
                        <a:solidFill>
                          <a:srgbClr val="2D553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2D5535"/>
                          </a:solidFill>
                          <a:latin typeface="Calibri"/>
                          <a:ea typeface="Calibri"/>
                          <a:cs typeface="Times New Roman"/>
                        </a:rPr>
                        <a:t>37,5%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2D5535"/>
                          </a:solidFill>
                          <a:latin typeface="Calibri"/>
                          <a:ea typeface="Calibri"/>
                          <a:cs typeface="Times New Roman"/>
                        </a:rPr>
                        <a:t>Preduzetnička radnja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2D5535"/>
                          </a:solidFill>
                          <a:latin typeface="Calibri"/>
                          <a:ea typeface="Calibri"/>
                          <a:cs typeface="Times New Roman"/>
                        </a:rPr>
                        <a:t>25%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2D5535"/>
                          </a:solidFill>
                          <a:latin typeface="Calibri"/>
                          <a:ea typeface="Calibri"/>
                          <a:cs typeface="Times New Roman"/>
                        </a:rPr>
                        <a:t>Zadruga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2D5535"/>
                          </a:solidFill>
                          <a:latin typeface="Calibri"/>
                          <a:ea typeface="Calibri"/>
                          <a:cs typeface="Times New Roman"/>
                        </a:rPr>
                        <a:t>6,25%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2D5535"/>
                          </a:solidFill>
                          <a:latin typeface="Calibri"/>
                          <a:ea typeface="Calibri"/>
                          <a:cs typeface="Times New Roman"/>
                        </a:rPr>
                        <a:t>Fizičko</a:t>
                      </a:r>
                      <a:r>
                        <a:rPr lang="en-US" sz="2000" dirty="0">
                          <a:solidFill>
                            <a:srgbClr val="2D5535"/>
                          </a:solidFill>
                          <a:latin typeface="Calibri"/>
                          <a:ea typeface="Calibri"/>
                          <a:cs typeface="Times New Roman"/>
                        </a:rPr>
                        <a:t> lice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D5535"/>
                          </a:solidFill>
                          <a:latin typeface="Calibri"/>
                          <a:ea typeface="Calibri"/>
                          <a:cs typeface="Times New Roman"/>
                        </a:rPr>
                        <a:t>31,25%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27584" y="5085185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dirty="0" smtClean="0">
              <a:solidFill>
                <a:srgbClr val="2D5535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sr-Latn-RS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sr-Latn-RS" baseline="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 proseku jedan privatni sakupljač sakuplja otpad sa teritorije 2 opštine.</a:t>
            </a:r>
            <a:endParaRPr lang="en-US" dirty="0">
              <a:solidFill>
                <a:srgbClr val="2D5535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Content Placeholder 4" descr="Grintech zn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188640"/>
            <a:ext cx="1190939" cy="1052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>
            <a:noAutofit/>
          </a:bodyPr>
          <a:lstStyle/>
          <a:p>
            <a:r>
              <a:rPr lang="sr-Latn-RS" sz="2800" b="1" dirty="0" smtClean="0">
                <a:latin typeface="Calibri" pitchFamily="34" charset="0"/>
                <a:cs typeface="Calibri" pitchFamily="34" charset="0"/>
              </a:rPr>
              <a:t>Analiza Greentechove mreže </a:t>
            </a:r>
            <a:br>
              <a:rPr lang="sr-Latn-RS" sz="2800" b="1" dirty="0" smtClean="0">
                <a:latin typeface="Calibri" pitchFamily="34" charset="0"/>
                <a:cs typeface="Calibri" pitchFamily="34" charset="0"/>
              </a:rPr>
            </a:br>
            <a:r>
              <a:rPr lang="sr-Latn-RS" sz="2800" b="1" dirty="0" smtClean="0">
                <a:latin typeface="Calibri" pitchFamily="34" charset="0"/>
                <a:cs typeface="Calibri" pitchFamily="34" charset="0"/>
              </a:rPr>
              <a:t>privatnih sakupljača</a:t>
            </a:r>
            <a:endParaRPr lang="en-US" sz="2800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673" name="Object 1"/>
          <p:cNvGraphicFramePr>
            <a:graphicFrameLocks/>
          </p:cNvGraphicFramePr>
          <p:nvPr/>
        </p:nvGraphicFramePr>
        <p:xfrm>
          <a:off x="467544" y="2204864"/>
          <a:ext cx="8280920" cy="3240360"/>
        </p:xfrm>
        <a:graphic>
          <a:graphicData uri="http://schemas.openxmlformats.org/presentationml/2006/ole">
            <p:oleObj spid="_x0000_s28673" name="Chart" r:id="rId4" imgW="6134190" imgH="2295422" progId="Excel.Sheet.8">
              <p:embed/>
            </p:oleObj>
          </a:graphicData>
        </a:graphic>
      </p:graphicFrame>
      <p:pic>
        <p:nvPicPr>
          <p:cNvPr id="6" name="Content Placeholder 4" descr="Grintech zna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188640"/>
            <a:ext cx="1190939" cy="1052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91264" cy="792088"/>
          </a:xfrm>
        </p:spPr>
        <p:txBody>
          <a:bodyPr>
            <a:normAutofit/>
          </a:bodyPr>
          <a:lstStyle/>
          <a:p>
            <a:r>
              <a:rPr lang="sr-Latn-RS" sz="2800" b="1" dirty="0" smtClean="0">
                <a:latin typeface="Calibri" pitchFamily="34" charset="0"/>
                <a:cs typeface="Calibri" pitchFamily="34" charset="0"/>
              </a:rPr>
              <a:t>Prikaz broja zaposlenih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11560" y="1700808"/>
          <a:ext cx="7848872" cy="4617440"/>
        </p:xfrm>
        <a:graphic>
          <a:graphicData uri="http://schemas.openxmlformats.org/drawingml/2006/table">
            <a:tbl>
              <a:tblPr/>
              <a:tblGrid>
                <a:gridCol w="2376264"/>
                <a:gridCol w="1728192"/>
                <a:gridCol w="1782198"/>
                <a:gridCol w="1962218"/>
              </a:tblGrid>
              <a:tr h="75402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STATUS DOBAVLJAČA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PROSEČAN BROJ LICA ANGAŽOVANIH NA  SAKUPLJANJU AMBALAŽNOG PET OTPADA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UKUPAN BROJ LICA ANGAŽOVANIH LICA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2580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STALNO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POVREMENO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91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Privatno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preduzeće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Preduzetnička radnja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Zadruga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Fizičko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 lice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dirty="0" smtClean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009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24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Prosek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Procena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ukupnog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broja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angažovanih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lica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od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strane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privatnih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sakupljača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539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1540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2079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Content Placeholder 4" descr="Grintech zn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188640"/>
            <a:ext cx="1190939" cy="1052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507288" cy="792088"/>
          </a:xfrm>
        </p:spPr>
        <p:txBody>
          <a:bodyPr>
            <a:noAutofit/>
          </a:bodyPr>
          <a:lstStyle/>
          <a:p>
            <a:r>
              <a:rPr lang="sr-Latn-RS" sz="2400" b="1" dirty="0" smtClean="0">
                <a:latin typeface="Calibri" pitchFamily="34" charset="0"/>
                <a:cs typeface="Calibri" pitchFamily="34" charset="0"/>
              </a:rPr>
              <a:t>Socijalni aspekat unapređenja sakupljanja</a:t>
            </a:r>
            <a:br>
              <a:rPr lang="sr-Latn-RS" sz="2400" b="1" dirty="0" smtClean="0">
                <a:latin typeface="Calibri" pitchFamily="34" charset="0"/>
                <a:cs typeface="Calibri" pitchFamily="34" charset="0"/>
              </a:rPr>
            </a:br>
            <a:r>
              <a:rPr lang="sr-Latn-RS" sz="2400" b="1" dirty="0" smtClean="0">
                <a:latin typeface="Calibri" pitchFamily="34" charset="0"/>
                <a:cs typeface="Calibri" pitchFamily="34" charset="0"/>
              </a:rPr>
              <a:t> otpadne PET ambalaže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21" name="Object 1"/>
          <p:cNvGraphicFramePr>
            <a:graphicFrameLocks/>
          </p:cNvGraphicFramePr>
          <p:nvPr/>
        </p:nvGraphicFramePr>
        <p:xfrm>
          <a:off x="971600" y="1988840"/>
          <a:ext cx="6336704" cy="2664296"/>
        </p:xfrm>
        <a:graphic>
          <a:graphicData uri="http://schemas.openxmlformats.org/presentationml/2006/ole">
            <p:oleObj spid="_x0000_s30721" name="Chart" r:id="rId4" imgW="5181626" imgH="2295422" progId="Excel.Sheet.8">
              <p:embed/>
            </p:oleObj>
          </a:graphicData>
        </a:graphic>
      </p:graphicFrame>
      <p:pic>
        <p:nvPicPr>
          <p:cNvPr id="6" name="Content Placeholder 4" descr="Grintech zna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188640"/>
            <a:ext cx="1190939" cy="1052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1259632" y="1556793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Rast broja novozaposlenih radnika po privatnom</a:t>
            </a:r>
            <a:r>
              <a:rPr lang="sr-Latn-RS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sakupljaču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43608" y="4797152"/>
          <a:ext cx="6192688" cy="1440160"/>
        </p:xfrm>
        <a:graphic>
          <a:graphicData uri="http://schemas.openxmlformats.org/drawingml/2006/table">
            <a:tbl>
              <a:tblPr/>
              <a:tblGrid>
                <a:gridCol w="1548172"/>
                <a:gridCol w="1548172"/>
                <a:gridCol w="1548172"/>
                <a:gridCol w="1548172"/>
              </a:tblGrid>
              <a:tr h="308606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1285" algn="l"/>
                        </a:tabLs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PROCENA UKUPNOG BROJA NOVOZAPOSLENIH </a:t>
                      </a: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RADNIKA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1285" algn="l"/>
                        </a:tabLs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2009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1285" algn="l"/>
                        </a:tabLs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2010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1285" algn="l"/>
                        </a:tabLs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2011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1285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2012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7543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1285" algn="l"/>
                        </a:tabLst>
                      </a:pP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1285" algn="l"/>
                        </a:tabLs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1285" algn="l"/>
                        </a:tabLst>
                      </a:pP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1285" algn="l"/>
                        </a:tabLs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1285" algn="l"/>
                        </a:tabLst>
                      </a:pP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1285" algn="l"/>
                        </a:tabLs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158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1285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509120"/>
            <a:ext cx="9144000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507288" cy="1733128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Ključni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faktori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za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stabilno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poslovanje</a:t>
            </a:r>
            <a:r>
              <a:rPr lang="sr-Latn-RS" sz="24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r-Latn-RS" sz="24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unapređenje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sakupljačke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delatnosti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2664296"/>
          </a:xfrm>
        </p:spPr>
        <p:txBody>
          <a:bodyPr/>
          <a:lstStyle/>
          <a:p>
            <a:pPr lvl="0"/>
            <a:r>
              <a:rPr lang="en-US" sz="2400" dirty="0" err="1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Zagarantovan</a:t>
            </a:r>
            <a:r>
              <a:rPr lang="en-US" sz="24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otkup</a:t>
            </a:r>
            <a:r>
              <a:rPr lang="en-US" sz="24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r-Latn-RS" sz="24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svih </a:t>
            </a:r>
            <a:r>
              <a:rPr lang="en-US" sz="2400" dirty="0" err="1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sakupljenih</a:t>
            </a:r>
            <a:r>
              <a:rPr lang="en-US" sz="24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količina</a:t>
            </a:r>
            <a:r>
              <a:rPr lang="en-US" sz="24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sr-Latn-RS" sz="2400" dirty="0" smtClean="0">
              <a:solidFill>
                <a:srgbClr val="2D5535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2400" dirty="0" err="1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Stabilne</a:t>
            </a:r>
            <a:r>
              <a:rPr lang="en-US" sz="24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cene</a:t>
            </a:r>
            <a:r>
              <a:rPr lang="en-US" sz="24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otkupa</a:t>
            </a:r>
            <a:r>
              <a:rPr lang="en-US" sz="24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sekundarnih</a:t>
            </a:r>
            <a:r>
              <a:rPr lang="en-US" sz="24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sirovina</a:t>
            </a:r>
            <a:r>
              <a:rPr lang="en-US" sz="24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lvl="0"/>
            <a:r>
              <a:rPr lang="en-US" sz="2400" dirty="0" err="1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Kratak</a:t>
            </a:r>
            <a:r>
              <a:rPr lang="en-US" sz="24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rok</a:t>
            </a:r>
            <a:r>
              <a:rPr lang="en-US" sz="24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plaćanja</a:t>
            </a:r>
            <a:r>
              <a:rPr lang="en-US" sz="24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otkupa</a:t>
            </a:r>
            <a:r>
              <a:rPr lang="en-US" sz="24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lvl="0"/>
            <a:r>
              <a:rPr lang="en-US" sz="2400" dirty="0" err="1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Investicije</a:t>
            </a:r>
            <a:r>
              <a:rPr lang="en-US" sz="24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 u </a:t>
            </a:r>
            <a:r>
              <a:rPr lang="en-US" sz="2400" dirty="0" err="1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razvoj</a:t>
            </a:r>
            <a:r>
              <a:rPr lang="en-US" sz="24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sakupljačke</a:t>
            </a:r>
            <a:r>
              <a:rPr lang="en-US" sz="24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mreže</a:t>
            </a:r>
            <a:r>
              <a:rPr lang="en-US" sz="24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lvl="0"/>
            <a:r>
              <a:rPr lang="en-US" sz="2400" dirty="0" err="1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Zainteresovanost</a:t>
            </a:r>
            <a:r>
              <a:rPr lang="en-US" sz="24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građana</a:t>
            </a:r>
            <a:r>
              <a:rPr lang="en-US" sz="24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za</a:t>
            </a:r>
            <a:r>
              <a:rPr lang="en-US" sz="24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primarnu</a:t>
            </a:r>
            <a:r>
              <a:rPr lang="en-US" sz="24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selekciju</a:t>
            </a:r>
            <a:r>
              <a:rPr lang="en-US" sz="24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otpada</a:t>
            </a:r>
            <a:r>
              <a:rPr lang="en-US" sz="24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r-Latn-RS" sz="24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r-Latn-RS" sz="24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u </a:t>
            </a:r>
            <a:r>
              <a:rPr lang="en-US" sz="2400" dirty="0" err="1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domaćinstvu</a:t>
            </a:r>
            <a:r>
              <a:rPr lang="en-US" sz="24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endParaRPr lang="en-US" dirty="0"/>
          </a:p>
        </p:txBody>
      </p:sp>
      <p:pic>
        <p:nvPicPr>
          <p:cNvPr id="4" name="Content Placeholder 4" descr="Grintech zn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188640"/>
            <a:ext cx="1190939" cy="1052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827584" y="4653136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b="1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Stabilno</a:t>
            </a:r>
            <a:r>
              <a:rPr lang="sr-Latn-RS" sz="2400" b="1" baseline="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 poslovanje privatnih sakupljača i unapređenje sakupljačke delatnosti pre svega zavisi od stimulativnog poslovnog okruženja, primene zakonske regulative,</a:t>
            </a:r>
            <a:r>
              <a:rPr lang="sr-Latn-RS" sz="2400" b="1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sr-Latn-RS" sz="2400" b="1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investicija u sakupljačku delatnost</a:t>
            </a:r>
            <a:r>
              <a:rPr lang="sr-Latn-RS" sz="2400" b="1" baseline="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 i svesti građana o </a:t>
            </a:r>
          </a:p>
          <a:p>
            <a:r>
              <a:rPr lang="sr-Latn-RS" sz="2400" b="1" baseline="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značaju odvajanja otpada i reciklaže.</a:t>
            </a:r>
            <a:endParaRPr lang="en-US" sz="2400" b="1" dirty="0">
              <a:solidFill>
                <a:srgbClr val="2D5535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rmAutofit/>
          </a:bodyPr>
          <a:lstStyle/>
          <a:p>
            <a:r>
              <a:rPr lang="sr-Latn-RS" sz="2800" b="1" dirty="0" smtClean="0"/>
              <a:t>Zaključak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>
            <a:normAutofit fontScale="92500" lnSpcReduction="10000"/>
          </a:bodyPr>
          <a:lstStyle/>
          <a:p>
            <a:r>
              <a:rPr lang="sr-Latn-RS" sz="2400" dirty="0" smtClean="0">
                <a:latin typeface="Calibri" pitchFamily="34" charset="0"/>
                <a:cs typeface="Calibri" pitchFamily="34" charset="0"/>
              </a:rPr>
              <a:t>Reciklaža ambalažnog otpada predstavlja nedovoljno iskorišćen ekonomski potencijal Srbije.</a:t>
            </a:r>
            <a:br>
              <a:rPr lang="sr-Latn-RS" sz="2400" dirty="0" smtClean="0">
                <a:latin typeface="Calibri" pitchFamily="34" charset="0"/>
                <a:cs typeface="Calibri" pitchFamily="34" charset="0"/>
              </a:rPr>
            </a:br>
            <a:endParaRPr lang="sr-Latn-R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sr-Latn-RS" sz="2400" dirty="0" smtClean="0">
                <a:latin typeface="Calibri" pitchFamily="34" charset="0"/>
                <a:cs typeface="Calibri" pitchFamily="34" charset="0"/>
              </a:rPr>
              <a:t>Unapređenje pravne regulative u oblasti upravljanja otpadom u skladu sa EU direktivama podstiče sakupljanja ambalažnog otpada i reciklažne industrije u Srbiji.</a:t>
            </a:r>
            <a:br>
              <a:rPr lang="sr-Latn-RS" sz="2400" dirty="0" smtClean="0">
                <a:latin typeface="Calibri" pitchFamily="34" charset="0"/>
                <a:cs typeface="Calibri" pitchFamily="34" charset="0"/>
              </a:rPr>
            </a:br>
            <a:endParaRPr lang="sr-Latn-R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sr-Latn-RS" sz="2400" dirty="0" smtClean="0">
                <a:latin typeface="Calibri" pitchFamily="34" charset="0"/>
                <a:cs typeface="Calibri" pitchFamily="34" charset="0"/>
              </a:rPr>
              <a:t>Sakupljanje i reciklaža ambalažnog otpada stvaraju nova radna mesta, omogućavaju zapošljavanje lica iz socijalno ugroženih grupa i uključivanje individualnih sakupljača u legalne tokove .  </a:t>
            </a:r>
            <a:br>
              <a:rPr lang="sr-Latn-RS" sz="2400" dirty="0" smtClean="0">
                <a:latin typeface="Calibri" pitchFamily="34" charset="0"/>
                <a:cs typeface="Calibri" pitchFamily="34" charset="0"/>
              </a:rPr>
            </a:br>
            <a:endParaRPr lang="sr-Latn-R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sr-Latn-RS" sz="2400" dirty="0" smtClean="0">
                <a:latin typeface="Calibri" pitchFamily="34" charset="0"/>
                <a:cs typeface="Calibri" pitchFamily="34" charset="0"/>
              </a:rPr>
              <a:t>Razvoj reciklažne industrije u Srbiji doprinosi  zelenoj ekonomiji i održivom razvoju.</a:t>
            </a:r>
          </a:p>
          <a:p>
            <a:pPr>
              <a:buNone/>
            </a:pPr>
            <a:r>
              <a:rPr lang="sr-Latn-RS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r-Latn-RS" sz="2400" dirty="0" smtClean="0">
                <a:latin typeface="Calibri" pitchFamily="34" charset="0"/>
                <a:cs typeface="Calibri" pitchFamily="34" charset="0"/>
              </a:rPr>
            </a:br>
            <a:endParaRPr lang="sr-Latn-RS" sz="2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Content Placeholder 4" descr="Grintech zn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188640"/>
            <a:ext cx="1190939" cy="1052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323528" y="528515"/>
            <a:ext cx="8630227" cy="6212853"/>
          </a:xfrm>
          <a:prstGeom prst="rect">
            <a:avLst/>
          </a:prstGeom>
          <a:solidFill>
            <a:srgbClr val="EDEDED"/>
          </a:solidFill>
          <a:ln w="88916">
            <a:solidFill>
              <a:srgbClr val="FFFFFF"/>
            </a:solidFill>
            <a:prstDash val="solid"/>
            <a:miter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4392488" cy="504056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Uvod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Content Placeholder 4" descr="Grintech zna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382530" y="188640"/>
            <a:ext cx="1221918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179512" y="1844824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Zelena</a:t>
            </a:r>
            <a:r>
              <a:rPr lang="en-US" sz="2400" b="1" baseline="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baseline="0" dirty="0" err="1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ekonomija</a:t>
            </a:r>
            <a:r>
              <a:rPr lang="en-US" sz="2400" b="1" baseline="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400" baseline="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je </a:t>
            </a:r>
            <a:r>
              <a:rPr lang="en-US" sz="2400" baseline="0" dirty="0" err="1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pojam</a:t>
            </a:r>
            <a:r>
              <a:rPr lang="en-US" sz="2400" baseline="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aseline="0" dirty="0" err="1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ugra</a:t>
            </a:r>
            <a:r>
              <a:rPr lang="sr-Latn-RS" sz="2400" baseline="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đen u širi koncept</a:t>
            </a:r>
          </a:p>
          <a:p>
            <a:r>
              <a:rPr lang="sr-Latn-RS" sz="2400" b="1" baseline="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ODRŽIVOG</a:t>
            </a:r>
            <a:r>
              <a:rPr lang="sr-Latn-RS" sz="2400" b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RAZVOJA</a:t>
            </a:r>
            <a:r>
              <a:rPr lang="sr-Latn-RS" sz="2400" b="1" baseline="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sr-Latn-RS" sz="2400" dirty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r-Latn-RS" sz="2400" dirty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</a:br>
            <a:r>
              <a:rPr lang="sr-Latn-RS" sz="2400" b="1" baseline="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 Zelena ekonomija </a:t>
            </a:r>
            <a:r>
              <a:rPr lang="sr-Latn-RS" sz="2400" baseline="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je ona u kojoj ekonomski razvoj i odgovornost prema životnoj sredini zajedno deluju u pravcu društvenog progresa.</a:t>
            </a:r>
            <a:br>
              <a:rPr lang="sr-Latn-RS" sz="2400" baseline="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</a:br>
            <a:r>
              <a:rPr lang="sr-Latn-RS" sz="2400" baseline="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r-Latn-RS" sz="2400" baseline="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</a:br>
            <a:endParaRPr lang="en-US" sz="2400" dirty="0">
              <a:solidFill>
                <a:srgbClr val="2D5535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 descr="green-econom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3788703"/>
            <a:ext cx="3312368" cy="22030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9512" y="4293096"/>
            <a:ext cx="540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baseline="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 Biznis sektor i industrija imaju </a:t>
            </a:r>
          </a:p>
          <a:p>
            <a:r>
              <a:rPr lang="sr-Latn-RS" sz="2400" baseline="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ključnu ulogu u kreiranju proizvoda,</a:t>
            </a:r>
          </a:p>
          <a:p>
            <a:r>
              <a:rPr lang="sr-Latn-RS" sz="2400" baseline="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procesa, usluga i rešenja neophodnih</a:t>
            </a:r>
          </a:p>
          <a:p>
            <a:r>
              <a:rPr lang="sr-Latn-RS" sz="2400" baseline="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za transformaciju u </a:t>
            </a:r>
            <a:r>
              <a:rPr lang="sr-Latn-RS" sz="2400" b="1" baseline="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zelenu ekonomiju.</a:t>
            </a:r>
            <a:endParaRPr lang="en-US" sz="2400" b="1" dirty="0" smtClean="0">
              <a:solidFill>
                <a:srgbClr val="2D5535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7776864" cy="648072"/>
          </a:xfrm>
        </p:spPr>
        <p:txBody>
          <a:bodyPr>
            <a:normAutofit/>
          </a:bodyPr>
          <a:lstStyle/>
          <a:p>
            <a:r>
              <a:rPr lang="sr-Latn-RS" sz="2800" b="1" dirty="0" smtClean="0"/>
              <a:t>Aspekti održivog razvoja</a:t>
            </a:r>
            <a:endParaRPr lang="en-US" sz="2800" b="1" dirty="0"/>
          </a:p>
        </p:txBody>
      </p:sp>
      <p:pic>
        <p:nvPicPr>
          <p:cNvPr id="5" name="Content Placeholder 4" descr="ODRZIVI RAZVO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196752"/>
            <a:ext cx="5328592" cy="5328592"/>
          </a:xfrm>
        </p:spPr>
      </p:pic>
      <p:pic>
        <p:nvPicPr>
          <p:cNvPr id="4" name="Content Placeholder 4" descr="Grintech zn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188640"/>
            <a:ext cx="1190939" cy="1052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py_of_green_economy_graph_ear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586006"/>
            <a:ext cx="6084168" cy="4105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064896" cy="504056"/>
          </a:xfrm>
        </p:spPr>
        <p:txBody>
          <a:bodyPr>
            <a:noAutofit/>
          </a:bodyPr>
          <a:lstStyle/>
          <a:p>
            <a:r>
              <a:rPr lang="sr-Latn-RS" sz="2400" b="1" dirty="0" smtClean="0">
                <a:solidFill>
                  <a:srgbClr val="2D5535"/>
                </a:solidFill>
              </a:rPr>
              <a:t>Recilaža u funkciji zelene ekonomije</a:t>
            </a:r>
            <a:endParaRPr lang="en-US" sz="2400" b="1" dirty="0">
              <a:solidFill>
                <a:srgbClr val="2D553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528392"/>
          </a:xfrm>
        </p:spPr>
        <p:txBody>
          <a:bodyPr>
            <a:normAutofit/>
          </a:bodyPr>
          <a:lstStyle/>
          <a:p>
            <a:endParaRPr lang="sr-Latn-CS" sz="900" dirty="0" smtClean="0"/>
          </a:p>
          <a:p>
            <a:pPr>
              <a:buNone/>
            </a:pPr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sr-Latn-CS" sz="2400" b="1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Reciklaža doprinosi zelenoj ekonomiji na brojne načine:</a:t>
            </a:r>
          </a:p>
          <a:p>
            <a:r>
              <a:rPr lang="sr-Latn-CS" sz="24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 smanjuje negativne uticaje ekstrakcije sirovina na životnu sredinu</a:t>
            </a:r>
          </a:p>
          <a:p>
            <a:r>
              <a:rPr lang="sr-Latn-CS" sz="24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pomaže očuvanje sirovinskih resursa na Zemlji</a:t>
            </a:r>
          </a:p>
          <a:p>
            <a:r>
              <a:rPr lang="sr-Latn-CS" sz="24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doprinosi smanjenju zagađenja</a:t>
            </a:r>
          </a:p>
          <a:p>
            <a:r>
              <a:rPr lang="sr-Latn-CS" sz="24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stvara nova radna mesta</a:t>
            </a:r>
          </a:p>
          <a:p>
            <a:r>
              <a:rPr lang="sr-Latn-CS" sz="24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pospešuje privredni rast</a:t>
            </a:r>
          </a:p>
          <a:p>
            <a:pPr>
              <a:buNone/>
            </a:pPr>
            <a:endParaRPr lang="en-US" sz="2400" dirty="0">
              <a:solidFill>
                <a:srgbClr val="2D5535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Content Placeholder 4" descr="Grintech zn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188640"/>
            <a:ext cx="1190939" cy="1052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7920880" cy="864096"/>
          </a:xfrm>
        </p:spPr>
        <p:txBody>
          <a:bodyPr>
            <a:normAutofit fontScale="90000"/>
          </a:bodyPr>
          <a:lstStyle/>
          <a:p>
            <a:r>
              <a:rPr lang="sr-Latn-RS" sz="2800" b="1" dirty="0" smtClean="0">
                <a:latin typeface="Calibri" pitchFamily="34" charset="0"/>
                <a:cs typeface="Calibri" pitchFamily="34" charset="0"/>
              </a:rPr>
              <a:t>Greentech D.O.O. </a:t>
            </a:r>
            <a:br>
              <a:rPr lang="sr-Latn-RS" sz="28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sr-Latn-RS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eciklaža ambalažnog PET otpada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pPr>
              <a:defRPr/>
            </a:pPr>
            <a:r>
              <a:rPr lang="en-US" sz="2400" b="1" dirty="0" err="1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Direkcija</a:t>
            </a:r>
            <a:r>
              <a:rPr lang="en-US" sz="2400" b="1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sr-Latn-RS" sz="2400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Bul. Kralja Petra br, 7</a:t>
            </a:r>
          </a:p>
          <a:p>
            <a:pPr>
              <a:buNone/>
              <a:defRPr/>
            </a:pPr>
            <a:r>
              <a:rPr lang="en-US" sz="2400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r-Latn-RS" sz="2400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2400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sr-Latn-RS" sz="2400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ovi </a:t>
            </a:r>
            <a:r>
              <a:rPr lang="en-US" sz="2400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Sad</a:t>
            </a:r>
            <a:r>
              <a:rPr lang="sr-Latn-RS" sz="2400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, Srbija</a:t>
            </a:r>
          </a:p>
          <a:p>
            <a:pPr>
              <a:defRPr/>
            </a:pPr>
            <a:r>
              <a:rPr lang="en-US" sz="2400" b="1" dirty="0" err="1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Fabrika</a:t>
            </a:r>
            <a:r>
              <a:rPr lang="en-US" sz="2400" b="1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: </a:t>
            </a:r>
            <a:endParaRPr lang="sr-Latn-RS" sz="2400" b="1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  <a:defRPr/>
            </a:pPr>
            <a:r>
              <a:rPr lang="sr-Latn-RS" sz="2400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2400" dirty="0" err="1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Mladenovo</a:t>
            </a:r>
            <a:r>
              <a:rPr lang="en-US" sz="2400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en-US" sz="2400" dirty="0" err="1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Ba</a:t>
            </a:r>
            <a:r>
              <a:rPr lang="sl-SI" sz="2400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č</a:t>
            </a:r>
            <a:r>
              <a:rPr lang="en-US" sz="2400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ka </a:t>
            </a:r>
            <a:r>
              <a:rPr lang="en-US" sz="2400" dirty="0" err="1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Palanka</a:t>
            </a:r>
            <a:endParaRPr lang="sr-Latn-RS" sz="2400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Datum </a:t>
            </a:r>
            <a:r>
              <a:rPr lang="en-US" sz="2400" b="1" dirty="0" err="1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osnivanja</a:t>
            </a:r>
            <a:r>
              <a:rPr lang="en-US" sz="2400" b="1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: </a:t>
            </a:r>
            <a:endParaRPr lang="sr-Latn-RS" sz="2400" b="1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  <a:defRPr/>
            </a:pPr>
            <a:r>
              <a:rPr lang="sr-Latn-RS" sz="2400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    a</a:t>
            </a:r>
            <a:r>
              <a:rPr lang="en-US" sz="2400" dirty="0" err="1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vgust</a:t>
            </a:r>
            <a:r>
              <a:rPr lang="en-US" sz="2400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 2005</a:t>
            </a:r>
            <a:r>
              <a:rPr lang="sr-Latn-RS" sz="2400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sr-Latn-RS" sz="2400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odine</a:t>
            </a:r>
            <a:r>
              <a:rPr lang="en-US" sz="2400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sr-Latn-RS" sz="2400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2400" b="1" dirty="0" err="1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Prozvodni</a:t>
            </a:r>
            <a:r>
              <a:rPr lang="en-US" sz="2400" b="1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kapacitet</a:t>
            </a:r>
            <a:r>
              <a:rPr lang="en-US" sz="2400" b="1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sr-Latn-RS" sz="2400" b="1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  <a:defRPr/>
            </a:pPr>
            <a:r>
              <a:rPr lang="sr-Latn-CS" sz="2400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    6</a:t>
            </a:r>
            <a:r>
              <a:rPr lang="en-US" sz="2400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00 t / </a:t>
            </a:r>
            <a:r>
              <a:rPr lang="en-US" sz="2400" dirty="0" err="1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mese</a:t>
            </a:r>
            <a:r>
              <a:rPr lang="sl-SI" sz="2400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č</a:t>
            </a:r>
            <a:r>
              <a:rPr lang="en-US" sz="2400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no</a:t>
            </a:r>
            <a:endParaRPr lang="sr-Latn-RS" sz="2400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2400" b="1" dirty="0" err="1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Investicija</a:t>
            </a:r>
            <a:r>
              <a:rPr lang="en-US" sz="2400" b="1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sr-Latn-CS" sz="2400" b="1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1 </a:t>
            </a:r>
            <a:r>
              <a:rPr lang="en-US" sz="2400" dirty="0" err="1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milion</a:t>
            </a:r>
            <a:r>
              <a:rPr lang="en-US" sz="2400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 E</a:t>
            </a:r>
            <a:r>
              <a:rPr lang="sr-Latn-CS" sz="2400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UR</a:t>
            </a:r>
          </a:p>
          <a:p>
            <a:pPr>
              <a:defRPr/>
            </a:pPr>
            <a:r>
              <a:rPr lang="sr-Latn-CS" sz="2400" b="1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Deo međunarodne GREEN grupe</a:t>
            </a:r>
          </a:p>
          <a:p>
            <a:pPr>
              <a:buNone/>
              <a:defRPr/>
            </a:pPr>
            <a:r>
              <a:rPr lang="sr-Latn-CS" sz="2400" b="1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    sa sedištem u Rumuniji</a:t>
            </a:r>
          </a:p>
          <a:p>
            <a:pPr>
              <a:defRPr/>
            </a:pPr>
            <a:endParaRPr lang="sr-Latn-RS" sz="2400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pic>
        <p:nvPicPr>
          <p:cNvPr id="4" name="Content Placeholder 4" descr="Grintech zn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188640"/>
            <a:ext cx="1190939" cy="1052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pogon unut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758827"/>
            <a:ext cx="3352800" cy="2174229"/>
          </a:xfrm>
          <a:prstGeom prst="rect">
            <a:avLst/>
          </a:prstGeom>
        </p:spPr>
      </p:pic>
      <p:pic>
        <p:nvPicPr>
          <p:cNvPr id="6" name="Picture 5" descr="pogon spolj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4031704"/>
            <a:ext cx="3372036" cy="2133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781944"/>
          </a:xfrm>
        </p:spPr>
        <p:txBody>
          <a:bodyPr/>
          <a:lstStyle/>
          <a:p>
            <a:r>
              <a:rPr lang="sr-Latn-R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48680"/>
            <a:ext cx="8507288" cy="1080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RS" sz="2400" b="1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Analiza ekonomskog i socijalnog značaja reciklaže </a:t>
            </a:r>
          </a:p>
          <a:p>
            <a:pPr>
              <a:buNone/>
            </a:pPr>
            <a:r>
              <a:rPr lang="sr-Latn-RS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- primer preduzeća Greentech D.O.O.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929580"/>
            <a:ext cx="8280920" cy="32008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sr-Latn-RS" sz="2000" b="1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Kada je 2005.</a:t>
            </a:r>
            <a:r>
              <a:rPr lang="sr-Latn-RS" sz="2000" b="1" baseline="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r-Latn-RS" sz="2000" b="1" dirty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sr-Latn-RS" sz="2000" b="1" baseline="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odine Greentech</a:t>
            </a:r>
            <a:r>
              <a:rPr lang="en-US" sz="2000" b="1" baseline="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baseline="0" dirty="0" err="1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zapo</a:t>
            </a:r>
            <a:r>
              <a:rPr lang="sr-Latn-RS" sz="2000" b="1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čeo svoje poslovanje u Srbiji</a:t>
            </a:r>
            <a:r>
              <a:rPr lang="sr-Latn-RS" sz="2000" b="1" baseline="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sr-Latn-RS" sz="2000" b="1" baseline="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</a:br>
            <a:r>
              <a:rPr lang="sr-Latn-RS" sz="2000" b="1" baseline="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gotovo da nije bilo organizovanog sakupljanja ambalažnog PET otpada</a:t>
            </a:r>
            <a:r>
              <a:rPr lang="sr-Latn-RS" sz="2000" b="1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sr-Latn-RS" sz="2000" b="1" dirty="0" smtClean="0">
              <a:solidFill>
                <a:srgbClr val="2D5535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sr-Latn-RS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Prve godine poslovanja Greentecha karakterišu:</a:t>
            </a:r>
          </a:p>
          <a:p>
            <a:pPr>
              <a:buFont typeface="Arial" pitchFamily="34" charset="0"/>
              <a:buChar char="•"/>
            </a:pPr>
            <a:r>
              <a:rPr lang="sr-Latn-RS" sz="20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 velike investicije u sakupljačku infrastrukturu</a:t>
            </a:r>
          </a:p>
          <a:p>
            <a:pPr>
              <a:buFont typeface="Arial" pitchFamily="34" charset="0"/>
              <a:buChar char="•"/>
            </a:pPr>
            <a:r>
              <a:rPr lang="sr-Latn-RS" sz="2000" dirty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r-Latn-RS" sz="20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nedostatak stimulativnog pravnog okvira</a:t>
            </a:r>
          </a:p>
          <a:p>
            <a:pPr>
              <a:buFont typeface="Arial" pitchFamily="34" charset="0"/>
              <a:buChar char="•"/>
            </a:pPr>
            <a:r>
              <a:rPr lang="sr-Latn-RS" sz="20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 javna komunalna preduzeća inertna i lošeg ekonomskog stanja</a:t>
            </a:r>
          </a:p>
          <a:p>
            <a:pPr>
              <a:buFont typeface="Arial" pitchFamily="34" charset="0"/>
              <a:buChar char="•"/>
            </a:pPr>
            <a:r>
              <a:rPr lang="sr-Latn-RS" sz="2000" dirty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r-Latn-RS" sz="20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retki privatni sakupljači rade van legalnih tokova</a:t>
            </a:r>
          </a:p>
          <a:p>
            <a:r>
              <a:rPr lang="sr-Latn-RS" sz="24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r-Latn-RS" sz="24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5536" y="4581128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Razvoju sakupljačke mreže Greentecha i uspešnom poslovanju u periodu pre 2009. godine doprineli su: </a:t>
            </a:r>
          </a:p>
          <a:p>
            <a:pPr>
              <a:buFont typeface="Arial" pitchFamily="34" charset="0"/>
              <a:buChar char="•"/>
            </a:pPr>
            <a:r>
              <a:rPr lang="sr-Latn-RS" sz="20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 Know How</a:t>
            </a:r>
          </a:p>
          <a:p>
            <a:pPr>
              <a:buFont typeface="Arial" pitchFamily="34" charset="0"/>
              <a:buChar char="•"/>
            </a:pPr>
            <a:r>
              <a:rPr lang="sr-Latn-RS" sz="20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 Siguran plasman proizvoda reciklaže</a:t>
            </a:r>
          </a:p>
          <a:p>
            <a:pPr>
              <a:buFont typeface="Arial" pitchFamily="34" charset="0"/>
              <a:buChar char="•"/>
            </a:pPr>
            <a:r>
              <a:rPr lang="sr-Latn-RS" sz="20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 Ulaganja u sakupljačku opremu dobavljača</a:t>
            </a:r>
            <a:endParaRPr lang="en-US" sz="2000" dirty="0"/>
          </a:p>
        </p:txBody>
      </p:sp>
      <p:pic>
        <p:nvPicPr>
          <p:cNvPr id="7" name="Content Placeholder 4" descr="Grintech zn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188640"/>
            <a:ext cx="1190939" cy="1052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288032"/>
          </a:xfrm>
        </p:spPr>
        <p:txBody>
          <a:bodyPr>
            <a:noAutofit/>
          </a:bodyPr>
          <a:lstStyle/>
          <a:p>
            <a:r>
              <a:rPr lang="sr-Latn-RS" sz="2400" b="1" dirty="0" smtClean="0">
                <a:solidFill>
                  <a:srgbClr val="2D5535"/>
                </a:solidFill>
              </a:rPr>
              <a:t>Unapređenje pravne regulative u </a:t>
            </a:r>
            <a:br>
              <a:rPr lang="sr-Latn-RS" sz="2400" b="1" dirty="0" smtClean="0">
                <a:solidFill>
                  <a:srgbClr val="2D5535"/>
                </a:solidFill>
              </a:rPr>
            </a:br>
            <a:r>
              <a:rPr lang="sr-Latn-RS" sz="2400" b="1" dirty="0" smtClean="0">
                <a:solidFill>
                  <a:srgbClr val="2D5535"/>
                </a:solidFill>
              </a:rPr>
              <a:t>oblasti upravljanja otpadom</a:t>
            </a:r>
            <a:endParaRPr lang="en-US" sz="2400" b="1" dirty="0">
              <a:solidFill>
                <a:srgbClr val="2D553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>
            <a:normAutofit/>
          </a:bodyPr>
          <a:lstStyle/>
          <a:p>
            <a:r>
              <a:rPr lang="sr-Latn-RS" sz="20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Država Srbija je 2009 godine donošenjem </a:t>
            </a:r>
            <a:r>
              <a:rPr lang="sr-Latn-RS" sz="2000" b="1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Zakona o upravljanju otpadom </a:t>
            </a:r>
            <a:r>
              <a:rPr lang="sr-Latn-RS" sz="20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sr-Latn-RS" sz="2000" b="1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Zakona o ambalaži i ambalažnom otpadu </a:t>
            </a:r>
            <a:r>
              <a:rPr lang="sr-Latn-RS" sz="20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stvorila uslove za razvoj sistema za upravljanje otpadom i unapređenje reciklažne industrije. </a:t>
            </a:r>
          </a:p>
          <a:p>
            <a:r>
              <a:rPr lang="sr-Latn-RS" sz="20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Po prvi put se ovim zakonom, u skladu sa EU legislativom, ustanovljava načelo da “zagađivač plaća”, čime se obezbeđuju finansijska sredstva za razvoj sakupljačke infrastruktre.</a:t>
            </a:r>
          </a:p>
          <a:p>
            <a:r>
              <a:rPr lang="sr-Latn-RS" sz="20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Određuju se nacionalni ciljevi za sakupljen otpad.</a:t>
            </a:r>
          </a:p>
          <a:p>
            <a:r>
              <a:rPr lang="sr-Latn-RS" sz="20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Kompanije koji na tržište plasiraju prozvode koji nakon upotrebe postaju ambalažni otpad imaju pravo da svoju zakonsku obavezu ispune putem operatera za upravljanje ambalažnim otpadom</a:t>
            </a:r>
            <a:br>
              <a:rPr lang="sr-Latn-RS" sz="20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</a:br>
            <a:r>
              <a:rPr lang="sr-Latn-RS" sz="20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    (Sekopak, Ekostar pak, Delta pak).</a:t>
            </a:r>
          </a:p>
          <a:p>
            <a:r>
              <a:rPr lang="sr-Latn-RS" sz="20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Lokalne samouprave su u obavezi da stvore uslove za separaciju otpada kroz komunalnu delatnost javnih ili privatnih preduzeća.</a:t>
            </a:r>
          </a:p>
          <a:p>
            <a:r>
              <a:rPr lang="sr-Latn-RS" sz="2000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Svi privredni subjekti su dužni da obezbede adekvatno zbrinjavanje svog reciklabilnog otpada.</a:t>
            </a:r>
          </a:p>
          <a:p>
            <a:endParaRPr lang="sr-Latn-RS" sz="2000" dirty="0" smtClean="0">
              <a:solidFill>
                <a:srgbClr val="2D5535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000" dirty="0">
              <a:solidFill>
                <a:srgbClr val="2D5535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Content Placeholder 4" descr="Grintech zn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188640"/>
            <a:ext cx="1190939" cy="1052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7544" y="2060848"/>
          <a:ext cx="8229600" cy="397256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2000" endA="300" endPos="35000" dir="5400000" sy="-100000" algn="bl" rotWithShape="0"/>
                </a:effectLst>
                <a:tableStyleId>{7DF18680-E054-41AD-8BC1-D1AEF772440D}</a:tableStyleId>
              </a:tblPr>
              <a:tblGrid>
                <a:gridCol w="1371600"/>
                <a:gridCol w="1920240"/>
                <a:gridCol w="1645920"/>
                <a:gridCol w="1645920"/>
                <a:gridCol w="1645920"/>
              </a:tblGrid>
              <a:tr h="1342469">
                <a:tc>
                  <a:txBody>
                    <a:bodyPr/>
                    <a:lstStyle/>
                    <a:p>
                      <a:r>
                        <a:rPr lang="sr-Latn-RS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Godina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326C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Količina</a:t>
                      </a:r>
                      <a:r>
                        <a:rPr lang="sr-Latn-RS" sz="14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sakupljenog i recikliranog PET otpada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326C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Ukupan broj dobavljača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326C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J</a:t>
                      </a:r>
                      <a:r>
                        <a:rPr lang="sr-Latn-RS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avn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  <a:p>
                      <a:r>
                        <a:rPr lang="sr-Latn-RS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komunalna preduzeća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326C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Privatn</a:t>
                      </a:r>
                      <a:r>
                        <a:rPr lang="en-US" sz="1400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sakuplja</a:t>
                      </a:r>
                      <a:r>
                        <a:rPr lang="sr-Latn-RS" sz="14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či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326C38"/>
                    </a:solidFill>
                  </a:tcPr>
                </a:tc>
              </a:tr>
              <a:tr h="718189">
                <a:tc>
                  <a:txBody>
                    <a:bodyPr/>
                    <a:lstStyle/>
                    <a:p>
                      <a:endParaRPr lang="sr-Latn-RS" b="1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sr-Latn-RS" b="1" smtClean="0"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  <a:endParaRPr lang="en-US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  <a:r>
                        <a:rPr lang="sr-Latn-RS" b="1" dirty="0" smtClean="0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 ton</a:t>
                      </a:r>
                      <a:r>
                        <a:rPr lang="sr-Latn-RS" b="1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b="1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 dirty="0" smtClean="0"/>
                    </a:p>
                    <a:p>
                      <a:r>
                        <a:rPr lang="sr-Latn-RS" b="1" dirty="0" smtClean="0"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96861">
                <a:tc>
                  <a:txBody>
                    <a:bodyPr/>
                    <a:lstStyle/>
                    <a:p>
                      <a:r>
                        <a:rPr lang="sr-Latn-RS" b="1" smtClean="0"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  <a:endParaRPr lang="en-US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sr-Latn-RS" b="1" dirty="0" smtClean="0">
                          <a:latin typeface="Arial" pitchFamily="34" charset="0"/>
                          <a:cs typeface="Arial" pitchFamily="34" charset="0"/>
                        </a:rPr>
                        <a:t>800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 ton</a:t>
                      </a:r>
                      <a:r>
                        <a:rPr lang="sr-Latn-RS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dirty="0" smtClean="0"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sr-Latn-RS" b="1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b="1" dirty="0" smtClean="0"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18189">
                <a:tc>
                  <a:txBody>
                    <a:bodyPr/>
                    <a:lstStyle/>
                    <a:p>
                      <a:r>
                        <a:rPr lang="sr-Latn-RS" b="1" smtClean="0"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en-US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r>
                        <a:rPr lang="sr-Latn-RS" b="1" dirty="0" smtClean="0">
                          <a:latin typeface="Arial" pitchFamily="34" charset="0"/>
                          <a:cs typeface="Arial" pitchFamily="34" charset="0"/>
                        </a:rPr>
                        <a:t>700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Arial" pitchFamily="34" charset="0"/>
                          <a:cs typeface="Arial" pitchFamily="34" charset="0"/>
                        </a:rPr>
                        <a:t>tona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dirty="0" smtClean="0"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sr-Latn-RS" b="1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b="1" dirty="0" smtClean="0"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</a:p>
                    <a:p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96861">
                <a:tc>
                  <a:txBody>
                    <a:bodyPr/>
                    <a:lstStyle/>
                    <a:p>
                      <a:r>
                        <a:rPr lang="sr-Latn-RS" b="1" dirty="0" smtClean="0"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baseline="0" dirty="0" smtClean="0">
                          <a:latin typeface="Arial" pitchFamily="34" charset="0"/>
                          <a:cs typeface="Arial" pitchFamily="34" charset="0"/>
                        </a:rPr>
                        <a:t>4.000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Arial" pitchFamily="34" charset="0"/>
                          <a:cs typeface="Arial" pitchFamily="34" charset="0"/>
                        </a:rPr>
                        <a:t>tona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dirty="0" smtClean="0"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b="1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b="1" dirty="0" smtClean="0">
                          <a:latin typeface="Arial" pitchFamily="34" charset="0"/>
                          <a:cs typeface="Arial" pitchFamily="34" charset="0"/>
                        </a:rPr>
                        <a:t>77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23528" y="260649"/>
            <a:ext cx="540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6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3">
                    <a:lumMod val="65000"/>
                  </a:schemeClr>
                </a:solidFill>
              </a:rPr>
            </a:br>
            <a:r>
              <a:rPr lang="sr-Latn-RS" sz="2400" b="1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Analiza sakupljenih i recikliranih količina </a:t>
            </a:r>
          </a:p>
          <a:p>
            <a:r>
              <a:rPr lang="sr-Latn-RS" sz="2400" b="1" dirty="0" smtClean="0">
                <a:solidFill>
                  <a:srgbClr val="2D5535"/>
                </a:solidFill>
                <a:latin typeface="Calibri" pitchFamily="34" charset="0"/>
                <a:cs typeface="Calibri" pitchFamily="34" charset="0"/>
              </a:rPr>
              <a:t>i porast broja dobavljača</a:t>
            </a:r>
          </a:p>
          <a:p>
            <a:pPr algn="ctr"/>
            <a:r>
              <a:rPr lang="en-US" sz="1400" b="1" dirty="0" smtClean="0">
                <a:solidFill>
                  <a:schemeClr val="accent3">
                    <a:lumMod val="65000"/>
                  </a:schemeClr>
                </a:solidFill>
              </a:rPr>
              <a:t> </a:t>
            </a:r>
            <a:r>
              <a:rPr lang="en-US" sz="1400" dirty="0" smtClean="0">
                <a:solidFill>
                  <a:schemeClr val="accent3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6" name="Content Placeholder 4" descr="Grintech zn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188640"/>
            <a:ext cx="1190939" cy="1052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435280" cy="648072"/>
          </a:xfrm>
        </p:spPr>
        <p:txBody>
          <a:bodyPr>
            <a:noAutofit/>
          </a:bodyPr>
          <a:lstStyle/>
          <a:p>
            <a:r>
              <a:rPr lang="sr-Latn-RS" sz="3200" b="1" dirty="0" smtClean="0">
                <a:latin typeface="Calibri" pitchFamily="34" charset="0"/>
                <a:cs typeface="Calibri" pitchFamily="34" charset="0"/>
              </a:rPr>
              <a:t>Analiza sakupljenih količina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Content Placeholder 4" descr="Grintech zn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188640"/>
            <a:ext cx="1190939" cy="1052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Content Placeholder 9" descr="ggrafikon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1556792"/>
            <a:ext cx="9043966" cy="494503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ustom 2">
      <a:dk1>
        <a:sysClr val="windowText" lastClr="000000"/>
      </a:dk1>
      <a:lt1>
        <a:sysClr val="window" lastClr="FFFFFF"/>
      </a:lt1>
      <a:dk2>
        <a:srgbClr val="4B683C"/>
      </a:dk2>
      <a:lt2>
        <a:srgbClr val="DEDEDE"/>
      </a:lt2>
      <a:accent1>
        <a:srgbClr val="92D050"/>
      </a:accent1>
      <a:accent2>
        <a:srgbClr val="B5B911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1154</TotalTime>
  <Words>574</Words>
  <Application>Microsoft Office PowerPoint</Application>
  <PresentationFormat>On-screen Show (4:3)</PresentationFormat>
  <Paragraphs>174</Paragraphs>
  <Slides>16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Urban</vt:lpstr>
      <vt:lpstr>Chart</vt:lpstr>
      <vt:lpstr>Konferencija EnE12, Beograd maj 2012.  Reciklaža plastike u službi razvoja  zelene ekonomije u Srbiji  Primer dobre prakse  Greentech D.O.O. Novi Sad</vt:lpstr>
      <vt:lpstr>Uvod</vt:lpstr>
      <vt:lpstr>Aspekti održivog razvoja</vt:lpstr>
      <vt:lpstr>Recilaža u funkciji zelene ekonomije</vt:lpstr>
      <vt:lpstr>Greentech D.O.O.  Reciklaža ambalažnog PET otpada</vt:lpstr>
      <vt:lpstr> </vt:lpstr>
      <vt:lpstr>Unapređenje pravne regulative u  oblasti upravljanja otpadom</vt:lpstr>
      <vt:lpstr>Slide 8</vt:lpstr>
      <vt:lpstr>Analiza sakupljenih količina</vt:lpstr>
      <vt:lpstr>Analiza Greentechove mreže  privatnih sakupljača </vt:lpstr>
      <vt:lpstr>Analiza Greentechove mreže  privatnih sakupljača</vt:lpstr>
      <vt:lpstr>Prikaz broja zaposlenih</vt:lpstr>
      <vt:lpstr>Socijalni aspekat unapređenja sakupljanja  otpadne PET ambalaže</vt:lpstr>
      <vt:lpstr>Ključni faktori za stabilno poslovanje i unapređenje sakupljačke delatnosti </vt:lpstr>
      <vt:lpstr>Zaključak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Reciklaža plastike u službi razvoja zelene ekonomije u Srbiji</dc:title>
  <dc:creator>komp</dc:creator>
  <cp:lastModifiedBy>komp</cp:lastModifiedBy>
  <cp:revision>55</cp:revision>
  <dcterms:created xsi:type="dcterms:W3CDTF">2012-05-17T18:18:45Z</dcterms:created>
  <dcterms:modified xsi:type="dcterms:W3CDTF">2012-05-24T15:49:01Z</dcterms:modified>
</cp:coreProperties>
</file>