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63" r:id="rId3"/>
    <p:sldId id="294" r:id="rId4"/>
    <p:sldId id="295" r:id="rId5"/>
    <p:sldId id="296" r:id="rId6"/>
    <p:sldId id="286" r:id="rId7"/>
    <p:sldId id="297" r:id="rId8"/>
    <p:sldId id="298" r:id="rId9"/>
    <p:sldId id="299" r:id="rId10"/>
    <p:sldId id="284" r:id="rId11"/>
    <p:sldId id="301" r:id="rId12"/>
    <p:sldId id="300" r:id="rId13"/>
    <p:sldId id="302" r:id="rId14"/>
    <p:sldId id="25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4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5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Papir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delete val="1"/>
            </c:dLbl>
            <c:showCatName val="1"/>
            <c:showPercent val="1"/>
            <c:showLeaderLines val="1"/>
          </c:dLbls>
          <c:cat>
            <c:strRef>
              <c:f>papir!$A$1:$A$3</c:f>
              <c:strCache>
                <c:ptCount val="3"/>
                <c:pt idx="0">
                  <c:v>Papir %</c:v>
                </c:pt>
                <c:pt idx="1">
                  <c:v>komunalni otpad</c:v>
                </c:pt>
                <c:pt idx="2">
                  <c:v>ne-kom</c:v>
                </c:pt>
              </c:strCache>
            </c:strRef>
          </c:cat>
          <c:val>
            <c:numRef>
              <c:f>papir!$B$1:$B$3</c:f>
              <c:numCache>
                <c:formatCode>General</c:formatCode>
                <c:ptCount val="3"/>
                <c:pt idx="1">
                  <c:v>30</c:v>
                </c:pt>
                <c:pt idx="2">
                  <c:v>70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PET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delete val="1"/>
            </c:dLbl>
            <c:dLbl>
              <c:idx val="2"/>
              <c:layout>
                <c:manualLayout>
                  <c:x val="-5.3549321959755029E-2"/>
                  <c:y val="-3.6501624074257791E-2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PET!$A$1:$A$3</c:f>
              <c:strCache>
                <c:ptCount val="3"/>
                <c:pt idx="0">
                  <c:v>PET %</c:v>
                </c:pt>
                <c:pt idx="1">
                  <c:v>komunalni</c:v>
                </c:pt>
                <c:pt idx="2">
                  <c:v>ne-komunalni</c:v>
                </c:pt>
              </c:strCache>
            </c:strRef>
          </c:cat>
          <c:val>
            <c:numRef>
              <c:f>PET!$B$1:$B$3</c:f>
              <c:numCache>
                <c:formatCode>General</c:formatCode>
                <c:ptCount val="3"/>
                <c:pt idx="1">
                  <c:v>97.6</c:v>
                </c:pt>
                <c:pt idx="2">
                  <c:v>2.4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Aluminijum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delete val="1"/>
            </c:dLbl>
            <c:showCatName val="1"/>
            <c:showPercent val="1"/>
          </c:dLbls>
          <c:cat>
            <c:strRef>
              <c:f>aLUMINIJUM!$A$1:$A$3</c:f>
              <c:strCache>
                <c:ptCount val="3"/>
                <c:pt idx="0">
                  <c:v>Aluminijum</c:v>
                </c:pt>
                <c:pt idx="1">
                  <c:v>komunalni </c:v>
                </c:pt>
                <c:pt idx="2">
                  <c:v>ne komunalni </c:v>
                </c:pt>
              </c:strCache>
            </c:strRef>
          </c:cat>
          <c:val>
            <c:numRef>
              <c:f>aLUMINIJUM!$B$1:$B$3</c:f>
              <c:numCache>
                <c:formatCode>General</c:formatCode>
                <c:ptCount val="3"/>
                <c:pt idx="1">
                  <c:v>93.3</c:v>
                </c:pt>
                <c:pt idx="2">
                  <c:v>0.70000000000000018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x-none"/>
              <a:t>Čelik</a:t>
            </a:r>
            <a:endParaRPr lang="en-US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delete val="1"/>
            </c:dLbl>
            <c:showCatName val="1"/>
            <c:showPercent val="1"/>
          </c:dLbls>
          <c:cat>
            <c:strRef>
              <c:f>celik!$A$1:$A$3</c:f>
              <c:strCache>
                <c:ptCount val="3"/>
                <c:pt idx="0">
                  <c:v>Čelik</c:v>
                </c:pt>
                <c:pt idx="1">
                  <c:v>komunalni</c:v>
                </c:pt>
                <c:pt idx="2">
                  <c:v>ne-komunalni</c:v>
                </c:pt>
              </c:strCache>
            </c:strRef>
          </c:cat>
          <c:val>
            <c:numRef>
              <c:f>celik!$B$1:$B$3</c:f>
              <c:numCache>
                <c:formatCode>General</c:formatCode>
                <c:ptCount val="3"/>
                <c:pt idx="1">
                  <c:v>5</c:v>
                </c:pt>
                <c:pt idx="2">
                  <c:v>95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D22E3B-87F9-4EE7-8078-AFAE9D8E1477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5E378E-6B6A-44C1-B582-F4BC1FB305F8}">
      <dgm:prSet phldrT="[Text]"/>
      <dgm:spPr/>
      <dgm:t>
        <a:bodyPr/>
        <a:lstStyle/>
        <a:p>
          <a:r>
            <a:rPr lang="x-none" dirty="0" smtClean="0"/>
            <a:t>Metali Fe + Al</a:t>
          </a:r>
          <a:endParaRPr lang="en-US" dirty="0"/>
        </a:p>
      </dgm:t>
    </dgm:pt>
    <dgm:pt modelId="{DDED961C-2593-44B4-B0EC-69CCCC6EAE82}" type="parTrans" cxnId="{222518EA-7A7C-4400-A111-A1A23CF2BF58}">
      <dgm:prSet/>
      <dgm:spPr/>
      <dgm:t>
        <a:bodyPr/>
        <a:lstStyle/>
        <a:p>
          <a:endParaRPr lang="en-US"/>
        </a:p>
      </dgm:t>
    </dgm:pt>
    <dgm:pt modelId="{56EEB57B-3039-4719-A45A-836EDEB30B0A}" type="sibTrans" cxnId="{222518EA-7A7C-4400-A111-A1A23CF2BF58}">
      <dgm:prSet/>
      <dgm:spPr/>
      <dgm:t>
        <a:bodyPr/>
        <a:lstStyle/>
        <a:p>
          <a:endParaRPr lang="en-US"/>
        </a:p>
      </dgm:t>
    </dgm:pt>
    <dgm:pt modelId="{E1AF4CE9-E90A-4718-98D2-8E46D791F545}">
      <dgm:prSet phldrT="[Text]"/>
      <dgm:spPr/>
      <dgm:t>
        <a:bodyPr/>
        <a:lstStyle/>
        <a:p>
          <a:r>
            <a:rPr lang="x-none" dirty="0" smtClean="0"/>
            <a:t>2012</a:t>
          </a:r>
          <a:endParaRPr lang="en-US" dirty="0"/>
        </a:p>
      </dgm:t>
    </dgm:pt>
    <dgm:pt modelId="{B58ACC43-EDB6-4B63-AF70-37D4811B93DC}" type="parTrans" cxnId="{65250B26-9F66-45B5-8DB3-5B5ABCCABABB}">
      <dgm:prSet/>
      <dgm:spPr/>
      <dgm:t>
        <a:bodyPr/>
        <a:lstStyle/>
        <a:p>
          <a:endParaRPr lang="en-US"/>
        </a:p>
      </dgm:t>
    </dgm:pt>
    <dgm:pt modelId="{05FCF91D-B1F6-450D-B3C6-44EE923F9F2B}" type="sibTrans" cxnId="{65250B26-9F66-45B5-8DB3-5B5ABCCABABB}">
      <dgm:prSet/>
      <dgm:spPr/>
      <dgm:t>
        <a:bodyPr/>
        <a:lstStyle/>
        <a:p>
          <a:endParaRPr lang="en-US"/>
        </a:p>
      </dgm:t>
    </dgm:pt>
    <dgm:pt modelId="{60FDE42F-382F-4C30-9661-5761CC63E5CA}">
      <dgm:prSet phldrT="[Text]"/>
      <dgm:spPr/>
      <dgm:t>
        <a:bodyPr/>
        <a:lstStyle/>
        <a:p>
          <a:r>
            <a:rPr lang="x-none" dirty="0" smtClean="0"/>
            <a:t>36.6%</a:t>
          </a:r>
          <a:endParaRPr lang="en-US" dirty="0"/>
        </a:p>
      </dgm:t>
    </dgm:pt>
    <dgm:pt modelId="{17C80074-95F1-45DD-965F-31C7B29B2E67}" type="parTrans" cxnId="{1B49B767-683E-4E3B-837F-A2C1477BD2CD}">
      <dgm:prSet/>
      <dgm:spPr/>
      <dgm:t>
        <a:bodyPr/>
        <a:lstStyle/>
        <a:p>
          <a:endParaRPr lang="en-US"/>
        </a:p>
      </dgm:t>
    </dgm:pt>
    <dgm:pt modelId="{F38B64AB-6847-45C8-9041-EBABFCB9FCD5}" type="sibTrans" cxnId="{1B49B767-683E-4E3B-837F-A2C1477BD2CD}">
      <dgm:prSet/>
      <dgm:spPr/>
      <dgm:t>
        <a:bodyPr/>
        <a:lstStyle/>
        <a:p>
          <a:endParaRPr lang="en-US"/>
        </a:p>
      </dgm:t>
    </dgm:pt>
    <dgm:pt modelId="{7CC09A6F-59E8-4E57-81EB-9FEE62FBB485}">
      <dgm:prSet phldrT="[Text]"/>
      <dgm:spPr/>
      <dgm:t>
        <a:bodyPr/>
        <a:lstStyle/>
        <a:p>
          <a:r>
            <a:rPr lang="x-none" dirty="0" smtClean="0"/>
            <a:t>2013</a:t>
          </a:r>
          <a:endParaRPr lang="en-US" dirty="0"/>
        </a:p>
      </dgm:t>
    </dgm:pt>
    <dgm:pt modelId="{F06B4654-E415-4B8C-A9CA-E2204465B0EF}" type="parTrans" cxnId="{AADF0A0F-14D3-435D-8B6B-804D595D20BA}">
      <dgm:prSet/>
      <dgm:spPr/>
      <dgm:t>
        <a:bodyPr/>
        <a:lstStyle/>
        <a:p>
          <a:endParaRPr lang="en-US"/>
        </a:p>
      </dgm:t>
    </dgm:pt>
    <dgm:pt modelId="{4EA821C1-947A-44FE-BB01-E8D08D4AB263}" type="sibTrans" cxnId="{AADF0A0F-14D3-435D-8B6B-804D595D20BA}">
      <dgm:prSet/>
      <dgm:spPr/>
      <dgm:t>
        <a:bodyPr/>
        <a:lstStyle/>
        <a:p>
          <a:endParaRPr lang="en-US"/>
        </a:p>
      </dgm:t>
    </dgm:pt>
    <dgm:pt modelId="{06884955-52EA-4E54-BEC5-3979EC38484A}">
      <dgm:prSet phldrT="[Text]"/>
      <dgm:spPr/>
      <dgm:t>
        <a:bodyPr/>
        <a:lstStyle/>
        <a:p>
          <a:r>
            <a:rPr lang="x-none" dirty="0" smtClean="0"/>
            <a:t>27.56%</a:t>
          </a:r>
          <a:endParaRPr lang="en-US" dirty="0"/>
        </a:p>
      </dgm:t>
    </dgm:pt>
    <dgm:pt modelId="{3F3014DD-1551-4843-A2BC-50F728C7D689}" type="parTrans" cxnId="{5013A57F-16C2-4812-B01F-EC5DB1EE5F56}">
      <dgm:prSet/>
      <dgm:spPr/>
      <dgm:t>
        <a:bodyPr/>
        <a:lstStyle/>
        <a:p>
          <a:endParaRPr lang="en-US"/>
        </a:p>
      </dgm:t>
    </dgm:pt>
    <dgm:pt modelId="{4703272E-BC79-48A4-A108-95BDBF7E400A}" type="sibTrans" cxnId="{5013A57F-16C2-4812-B01F-EC5DB1EE5F56}">
      <dgm:prSet/>
      <dgm:spPr/>
      <dgm:t>
        <a:bodyPr/>
        <a:lstStyle/>
        <a:p>
          <a:endParaRPr lang="en-US"/>
        </a:p>
      </dgm:t>
    </dgm:pt>
    <dgm:pt modelId="{081FFA8F-A59A-475C-A0BA-06CFF8A606E5}" type="pres">
      <dgm:prSet presAssocID="{E5D22E3B-87F9-4EE7-8078-AFAE9D8E1477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en-US"/>
        </a:p>
      </dgm:t>
    </dgm:pt>
    <dgm:pt modelId="{BB9B28D0-3A35-4117-95CA-6E0D373C2938}" type="pres">
      <dgm:prSet presAssocID="{E5D22E3B-87F9-4EE7-8078-AFAE9D8E1477}" presName="arrowNode" presStyleLbl="node1" presStyleIdx="0" presStyleCnt="1"/>
      <dgm:spPr/>
    </dgm:pt>
    <dgm:pt modelId="{F5EB97AB-FD59-4BC6-8449-4C8739D260D0}" type="pres">
      <dgm:prSet presAssocID="{AA5E378E-6B6A-44C1-B582-F4BC1FB305F8}" presName="txNode1" presStyleLbl="revTx" presStyleIdx="0" presStyleCnt="5" custScaleX="226577" custScaleY="679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A42A2D-AA5B-4945-B7BE-69BC33354001}" type="pres">
      <dgm:prSet presAssocID="{E1AF4CE9-E90A-4718-98D2-8E46D791F545}" presName="txNode2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18105D-F89F-4734-AC4C-99BFE1EF6524}" type="pres">
      <dgm:prSet presAssocID="{05FCF91D-B1F6-450D-B3C6-44EE923F9F2B}" presName="dotNode2" presStyleCnt="0"/>
      <dgm:spPr/>
    </dgm:pt>
    <dgm:pt modelId="{267ADFAC-F404-4289-96D8-2EEB8F0D9F03}" type="pres">
      <dgm:prSet presAssocID="{05FCF91D-B1F6-450D-B3C6-44EE923F9F2B}" presName="dotRepeatNode" presStyleLbl="fgShp" presStyleIdx="0" presStyleCnt="3"/>
      <dgm:spPr/>
      <dgm:t>
        <a:bodyPr/>
        <a:lstStyle/>
        <a:p>
          <a:endParaRPr lang="en-US"/>
        </a:p>
      </dgm:t>
    </dgm:pt>
    <dgm:pt modelId="{8677475C-AFFB-44CC-AE3E-03EE337C2CCD}" type="pres">
      <dgm:prSet presAssocID="{60FDE42F-382F-4C30-9661-5761CC63E5CA}" presName="txNode3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2D0844-1C8B-45F8-940A-AEE9F5E6E79A}" type="pres">
      <dgm:prSet presAssocID="{F38B64AB-6847-45C8-9041-EBABFCB9FCD5}" presName="dotNode3" presStyleCnt="0"/>
      <dgm:spPr/>
    </dgm:pt>
    <dgm:pt modelId="{CC29631E-E4F3-4AD9-9289-B1DDC2ACD3D3}" type="pres">
      <dgm:prSet presAssocID="{F38B64AB-6847-45C8-9041-EBABFCB9FCD5}" presName="dotRepeatNode" presStyleLbl="fgShp" presStyleIdx="1" presStyleCnt="3"/>
      <dgm:spPr/>
      <dgm:t>
        <a:bodyPr/>
        <a:lstStyle/>
        <a:p>
          <a:endParaRPr lang="en-US"/>
        </a:p>
      </dgm:t>
    </dgm:pt>
    <dgm:pt modelId="{7467C011-F657-4160-AA56-7439DCD2849B}" type="pres">
      <dgm:prSet presAssocID="{7CC09A6F-59E8-4E57-81EB-9FEE62FBB485}" presName="txNode4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EF6D24-B55A-4F86-8A4C-CF06CA108974}" type="pres">
      <dgm:prSet presAssocID="{4EA821C1-947A-44FE-BB01-E8D08D4AB263}" presName="dotNode4" presStyleCnt="0"/>
      <dgm:spPr/>
    </dgm:pt>
    <dgm:pt modelId="{E019874D-4959-4F35-AB1B-2AD63A777916}" type="pres">
      <dgm:prSet presAssocID="{4EA821C1-947A-44FE-BB01-E8D08D4AB263}" presName="dotRepeatNode" presStyleLbl="fgShp" presStyleIdx="2" presStyleCnt="3"/>
      <dgm:spPr/>
      <dgm:t>
        <a:bodyPr/>
        <a:lstStyle/>
        <a:p>
          <a:endParaRPr lang="en-US"/>
        </a:p>
      </dgm:t>
    </dgm:pt>
    <dgm:pt modelId="{AB06E2A1-698F-4B76-BA21-6E4A8F382A4A}" type="pres">
      <dgm:prSet presAssocID="{06884955-52EA-4E54-BEC5-3979EC38484A}" presName="txNode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250B26-9F66-45B5-8DB3-5B5ABCCABABB}" srcId="{E5D22E3B-87F9-4EE7-8078-AFAE9D8E1477}" destId="{E1AF4CE9-E90A-4718-98D2-8E46D791F545}" srcOrd="1" destOrd="0" parTransId="{B58ACC43-EDB6-4B63-AF70-37D4811B93DC}" sibTransId="{05FCF91D-B1F6-450D-B3C6-44EE923F9F2B}"/>
    <dgm:cxn modelId="{29D0FE82-9C29-4AB6-B435-AE6645124347}" type="presOf" srcId="{E5D22E3B-87F9-4EE7-8078-AFAE9D8E1477}" destId="{081FFA8F-A59A-475C-A0BA-06CFF8A606E5}" srcOrd="0" destOrd="0" presId="urn:microsoft.com/office/officeart/2009/3/layout/DescendingProcess"/>
    <dgm:cxn modelId="{33AC4337-E011-4CEE-BAFE-76C49D6C2E8A}" type="presOf" srcId="{05FCF91D-B1F6-450D-B3C6-44EE923F9F2B}" destId="{267ADFAC-F404-4289-96D8-2EEB8F0D9F03}" srcOrd="0" destOrd="0" presId="urn:microsoft.com/office/officeart/2009/3/layout/DescendingProcess"/>
    <dgm:cxn modelId="{5013A57F-16C2-4812-B01F-EC5DB1EE5F56}" srcId="{E5D22E3B-87F9-4EE7-8078-AFAE9D8E1477}" destId="{06884955-52EA-4E54-BEC5-3979EC38484A}" srcOrd="4" destOrd="0" parTransId="{3F3014DD-1551-4843-A2BC-50F728C7D689}" sibTransId="{4703272E-BC79-48A4-A108-95BDBF7E400A}"/>
    <dgm:cxn modelId="{24B68863-8139-43DC-AC56-C2CAA026B123}" type="presOf" srcId="{7CC09A6F-59E8-4E57-81EB-9FEE62FBB485}" destId="{7467C011-F657-4160-AA56-7439DCD2849B}" srcOrd="0" destOrd="0" presId="urn:microsoft.com/office/officeart/2009/3/layout/DescendingProcess"/>
    <dgm:cxn modelId="{A67D41A8-8054-42D4-866C-9CC91E5F376E}" type="presOf" srcId="{60FDE42F-382F-4C30-9661-5761CC63E5CA}" destId="{8677475C-AFFB-44CC-AE3E-03EE337C2CCD}" srcOrd="0" destOrd="0" presId="urn:microsoft.com/office/officeart/2009/3/layout/DescendingProcess"/>
    <dgm:cxn modelId="{1331648B-84CE-4227-95A5-29BE3CB379AD}" type="presOf" srcId="{AA5E378E-6B6A-44C1-B582-F4BC1FB305F8}" destId="{F5EB97AB-FD59-4BC6-8449-4C8739D260D0}" srcOrd="0" destOrd="0" presId="urn:microsoft.com/office/officeart/2009/3/layout/DescendingProcess"/>
    <dgm:cxn modelId="{1B49B767-683E-4E3B-837F-A2C1477BD2CD}" srcId="{E5D22E3B-87F9-4EE7-8078-AFAE9D8E1477}" destId="{60FDE42F-382F-4C30-9661-5761CC63E5CA}" srcOrd="2" destOrd="0" parTransId="{17C80074-95F1-45DD-965F-31C7B29B2E67}" sibTransId="{F38B64AB-6847-45C8-9041-EBABFCB9FCD5}"/>
    <dgm:cxn modelId="{222518EA-7A7C-4400-A111-A1A23CF2BF58}" srcId="{E5D22E3B-87F9-4EE7-8078-AFAE9D8E1477}" destId="{AA5E378E-6B6A-44C1-B582-F4BC1FB305F8}" srcOrd="0" destOrd="0" parTransId="{DDED961C-2593-44B4-B0EC-69CCCC6EAE82}" sibTransId="{56EEB57B-3039-4719-A45A-836EDEB30B0A}"/>
    <dgm:cxn modelId="{AADF0A0F-14D3-435D-8B6B-804D595D20BA}" srcId="{E5D22E3B-87F9-4EE7-8078-AFAE9D8E1477}" destId="{7CC09A6F-59E8-4E57-81EB-9FEE62FBB485}" srcOrd="3" destOrd="0" parTransId="{F06B4654-E415-4B8C-A9CA-E2204465B0EF}" sibTransId="{4EA821C1-947A-44FE-BB01-E8D08D4AB263}"/>
    <dgm:cxn modelId="{B5076259-792E-489C-9E7E-0F52629C2E99}" type="presOf" srcId="{06884955-52EA-4E54-BEC5-3979EC38484A}" destId="{AB06E2A1-698F-4B76-BA21-6E4A8F382A4A}" srcOrd="0" destOrd="0" presId="urn:microsoft.com/office/officeart/2009/3/layout/DescendingProcess"/>
    <dgm:cxn modelId="{CA66F725-C5D4-4FDD-8AFA-3AE77FC3FA39}" type="presOf" srcId="{4EA821C1-947A-44FE-BB01-E8D08D4AB263}" destId="{E019874D-4959-4F35-AB1B-2AD63A777916}" srcOrd="0" destOrd="0" presId="urn:microsoft.com/office/officeart/2009/3/layout/DescendingProcess"/>
    <dgm:cxn modelId="{48633F95-D2CE-4172-87B9-F1359B3F0848}" type="presOf" srcId="{E1AF4CE9-E90A-4718-98D2-8E46D791F545}" destId="{D7A42A2D-AA5B-4945-B7BE-69BC33354001}" srcOrd="0" destOrd="0" presId="urn:microsoft.com/office/officeart/2009/3/layout/DescendingProcess"/>
    <dgm:cxn modelId="{3E5BABA7-3900-4235-90D5-C58A5FC81E5B}" type="presOf" srcId="{F38B64AB-6847-45C8-9041-EBABFCB9FCD5}" destId="{CC29631E-E4F3-4AD9-9289-B1DDC2ACD3D3}" srcOrd="0" destOrd="0" presId="urn:microsoft.com/office/officeart/2009/3/layout/DescendingProcess"/>
    <dgm:cxn modelId="{72801CAF-8765-432E-8F45-10A93C7377E6}" type="presParOf" srcId="{081FFA8F-A59A-475C-A0BA-06CFF8A606E5}" destId="{BB9B28D0-3A35-4117-95CA-6E0D373C2938}" srcOrd="0" destOrd="0" presId="urn:microsoft.com/office/officeart/2009/3/layout/DescendingProcess"/>
    <dgm:cxn modelId="{42962923-7058-4C2D-B13A-D3B81181FAE4}" type="presParOf" srcId="{081FFA8F-A59A-475C-A0BA-06CFF8A606E5}" destId="{F5EB97AB-FD59-4BC6-8449-4C8739D260D0}" srcOrd="1" destOrd="0" presId="urn:microsoft.com/office/officeart/2009/3/layout/DescendingProcess"/>
    <dgm:cxn modelId="{065BD0A9-3488-4854-9095-69B0FE70C8D7}" type="presParOf" srcId="{081FFA8F-A59A-475C-A0BA-06CFF8A606E5}" destId="{D7A42A2D-AA5B-4945-B7BE-69BC33354001}" srcOrd="2" destOrd="0" presId="urn:microsoft.com/office/officeart/2009/3/layout/DescendingProcess"/>
    <dgm:cxn modelId="{BF32026E-E4AB-41F9-91D0-6ACCFA761A92}" type="presParOf" srcId="{081FFA8F-A59A-475C-A0BA-06CFF8A606E5}" destId="{7218105D-F89F-4734-AC4C-99BFE1EF6524}" srcOrd="3" destOrd="0" presId="urn:microsoft.com/office/officeart/2009/3/layout/DescendingProcess"/>
    <dgm:cxn modelId="{49E62083-1D45-4D89-99C5-3C65F6D577CA}" type="presParOf" srcId="{7218105D-F89F-4734-AC4C-99BFE1EF6524}" destId="{267ADFAC-F404-4289-96D8-2EEB8F0D9F03}" srcOrd="0" destOrd="0" presId="urn:microsoft.com/office/officeart/2009/3/layout/DescendingProcess"/>
    <dgm:cxn modelId="{96D5D4B0-810B-424D-B49B-05B5FCE5C6CC}" type="presParOf" srcId="{081FFA8F-A59A-475C-A0BA-06CFF8A606E5}" destId="{8677475C-AFFB-44CC-AE3E-03EE337C2CCD}" srcOrd="4" destOrd="0" presId="urn:microsoft.com/office/officeart/2009/3/layout/DescendingProcess"/>
    <dgm:cxn modelId="{5B805F65-9BEA-47CA-A12E-A8F962818A58}" type="presParOf" srcId="{081FFA8F-A59A-475C-A0BA-06CFF8A606E5}" destId="{002D0844-1C8B-45F8-940A-AEE9F5E6E79A}" srcOrd="5" destOrd="0" presId="urn:microsoft.com/office/officeart/2009/3/layout/DescendingProcess"/>
    <dgm:cxn modelId="{57BF1DFF-5A9F-4A17-81A6-DA2C14A09148}" type="presParOf" srcId="{002D0844-1C8B-45F8-940A-AEE9F5E6E79A}" destId="{CC29631E-E4F3-4AD9-9289-B1DDC2ACD3D3}" srcOrd="0" destOrd="0" presId="urn:microsoft.com/office/officeart/2009/3/layout/DescendingProcess"/>
    <dgm:cxn modelId="{C69A1EF7-84F0-4392-B5F7-CA5E0B169D8F}" type="presParOf" srcId="{081FFA8F-A59A-475C-A0BA-06CFF8A606E5}" destId="{7467C011-F657-4160-AA56-7439DCD2849B}" srcOrd="6" destOrd="0" presId="urn:microsoft.com/office/officeart/2009/3/layout/DescendingProcess"/>
    <dgm:cxn modelId="{37EFC4A8-5D3B-44CF-8531-5354B39969D2}" type="presParOf" srcId="{081FFA8F-A59A-475C-A0BA-06CFF8A606E5}" destId="{D0EF6D24-B55A-4F86-8A4C-CF06CA108974}" srcOrd="7" destOrd="0" presId="urn:microsoft.com/office/officeart/2009/3/layout/DescendingProcess"/>
    <dgm:cxn modelId="{B72B8EED-6773-43DD-92F6-2A1FC2B5DD17}" type="presParOf" srcId="{D0EF6D24-B55A-4F86-8A4C-CF06CA108974}" destId="{E019874D-4959-4F35-AB1B-2AD63A777916}" srcOrd="0" destOrd="0" presId="urn:microsoft.com/office/officeart/2009/3/layout/DescendingProcess"/>
    <dgm:cxn modelId="{7A845A36-E57B-46A6-9FA3-A01CD8C2728A}" type="presParOf" srcId="{081FFA8F-A59A-475C-A0BA-06CFF8A606E5}" destId="{AB06E2A1-698F-4B76-BA21-6E4A8F382A4A}" srcOrd="8" destOrd="0" presId="urn:microsoft.com/office/officeart/2009/3/layout/DescendingProcess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77CE51-DDE2-494B-BF6F-02D822ED1297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8FB58A-42FC-4F7D-ABC3-DF0644145262}">
      <dgm:prSet phldrT="[Text]"/>
      <dgm:spPr/>
      <dgm:t>
        <a:bodyPr/>
        <a:lstStyle/>
        <a:p>
          <a:r>
            <a:rPr lang="x-none" dirty="0" smtClean="0"/>
            <a:t>Primarna selekcija</a:t>
          </a:r>
          <a:endParaRPr lang="en-US" dirty="0"/>
        </a:p>
      </dgm:t>
    </dgm:pt>
    <dgm:pt modelId="{934DEF76-C0D9-4AF5-A3B0-63926639C974}" type="parTrans" cxnId="{FE38F437-615C-4853-B78B-3E3CB6EF4F38}">
      <dgm:prSet/>
      <dgm:spPr/>
      <dgm:t>
        <a:bodyPr/>
        <a:lstStyle/>
        <a:p>
          <a:endParaRPr lang="en-US"/>
        </a:p>
      </dgm:t>
    </dgm:pt>
    <dgm:pt modelId="{88E2E5B2-95DC-41FD-B967-8CE5C264A7E5}" type="sibTrans" cxnId="{FE38F437-615C-4853-B78B-3E3CB6EF4F38}">
      <dgm:prSet/>
      <dgm:spPr/>
      <dgm:t>
        <a:bodyPr/>
        <a:lstStyle/>
        <a:p>
          <a:endParaRPr lang="en-US"/>
        </a:p>
      </dgm:t>
    </dgm:pt>
    <dgm:pt modelId="{E3FB86DC-47AE-4280-9CB8-BB0550A1E2A9}">
      <dgm:prSet phldrT="[Text]"/>
      <dgm:spPr/>
      <dgm:t>
        <a:bodyPr/>
        <a:lstStyle/>
        <a:p>
          <a:r>
            <a:rPr lang="x-none" dirty="0" smtClean="0"/>
            <a:t>Različit tretman komunalnog i ne-komunalnog pakovanja</a:t>
          </a:r>
          <a:endParaRPr lang="en-US" dirty="0"/>
        </a:p>
      </dgm:t>
    </dgm:pt>
    <dgm:pt modelId="{FF65E50A-A2BB-4814-BC15-172F7742DA37}" type="parTrans" cxnId="{E905F36E-ECC3-45DC-A005-236FCBE6B192}">
      <dgm:prSet/>
      <dgm:spPr/>
      <dgm:t>
        <a:bodyPr/>
        <a:lstStyle/>
        <a:p>
          <a:endParaRPr lang="en-US"/>
        </a:p>
      </dgm:t>
    </dgm:pt>
    <dgm:pt modelId="{713C6B49-F31E-443F-B45D-D6218A91827C}" type="sibTrans" cxnId="{E905F36E-ECC3-45DC-A005-236FCBE6B192}">
      <dgm:prSet/>
      <dgm:spPr/>
      <dgm:t>
        <a:bodyPr/>
        <a:lstStyle/>
        <a:p>
          <a:endParaRPr lang="en-US"/>
        </a:p>
      </dgm:t>
    </dgm:pt>
    <dgm:pt modelId="{F34CDD0B-235A-4C96-9B6C-29ED7C048E05}">
      <dgm:prSet phldrT="[Text]"/>
      <dgm:spPr/>
      <dgm:t>
        <a:bodyPr/>
        <a:lstStyle/>
        <a:p>
          <a:endParaRPr lang="en-US" dirty="0"/>
        </a:p>
      </dgm:t>
    </dgm:pt>
    <dgm:pt modelId="{F5865C48-C5DA-41EB-905D-7FF92EC9D2A9}" type="parTrans" cxnId="{0B0B312B-2592-4AE2-A42F-F8D92B84F10A}">
      <dgm:prSet/>
      <dgm:spPr/>
      <dgm:t>
        <a:bodyPr/>
        <a:lstStyle/>
        <a:p>
          <a:endParaRPr lang="en-US"/>
        </a:p>
      </dgm:t>
    </dgm:pt>
    <dgm:pt modelId="{26009CC8-5F6C-475C-9CF7-FCD94D99C16A}" type="sibTrans" cxnId="{0B0B312B-2592-4AE2-A42F-F8D92B84F10A}">
      <dgm:prSet/>
      <dgm:spPr/>
      <dgm:t>
        <a:bodyPr/>
        <a:lstStyle/>
        <a:p>
          <a:endParaRPr lang="en-US"/>
        </a:p>
      </dgm:t>
    </dgm:pt>
    <dgm:pt modelId="{CE4AECEA-C258-49FA-8292-67CF65AC51BD}">
      <dgm:prSet phldrT="[Text]"/>
      <dgm:spPr/>
      <dgm:t>
        <a:bodyPr/>
        <a:lstStyle/>
        <a:p>
          <a:r>
            <a:rPr lang="x-none" dirty="0" smtClean="0"/>
            <a:t>Deponovanje</a:t>
          </a:r>
          <a:endParaRPr lang="en-US" dirty="0"/>
        </a:p>
      </dgm:t>
    </dgm:pt>
    <dgm:pt modelId="{8C33094E-399B-4CA5-869A-185020490FD9}" type="parTrans" cxnId="{920DD715-4B64-43A4-9CA9-FBF8179F09BF}">
      <dgm:prSet/>
      <dgm:spPr/>
      <dgm:t>
        <a:bodyPr/>
        <a:lstStyle/>
        <a:p>
          <a:endParaRPr lang="en-US"/>
        </a:p>
      </dgm:t>
    </dgm:pt>
    <dgm:pt modelId="{FE7B1F7A-F577-47F4-A762-AF36AF1D2CAB}" type="sibTrans" cxnId="{920DD715-4B64-43A4-9CA9-FBF8179F09BF}">
      <dgm:prSet/>
      <dgm:spPr/>
      <dgm:t>
        <a:bodyPr/>
        <a:lstStyle/>
        <a:p>
          <a:endParaRPr lang="en-US"/>
        </a:p>
      </dgm:t>
    </dgm:pt>
    <dgm:pt modelId="{D638C489-8432-44D6-BEB2-87DB22B1FE30}" type="pres">
      <dgm:prSet presAssocID="{3077CE51-DDE2-494B-BF6F-02D822ED1297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2A844E6-4CDC-41B7-8CA7-8FA457BB0F02}" type="pres">
      <dgm:prSet presAssocID="{498FB58A-42FC-4F7D-ABC3-DF0644145262}" presName="composite" presStyleCnt="0"/>
      <dgm:spPr/>
    </dgm:pt>
    <dgm:pt modelId="{092C76DC-BF27-44A7-AD9E-71AF0C67368C}" type="pres">
      <dgm:prSet presAssocID="{498FB58A-42FC-4F7D-ABC3-DF0644145262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0D3BC8-7ABD-47ED-B7CF-EA90A6745A8E}" type="pres">
      <dgm:prSet presAssocID="{498FB58A-42FC-4F7D-ABC3-DF0644145262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ED9330-D8DD-4805-8909-BBDB25EEBFC0}" type="pres">
      <dgm:prSet presAssocID="{498FB58A-42FC-4F7D-ABC3-DF0644145262}" presName="BalanceSpacing" presStyleCnt="0"/>
      <dgm:spPr/>
    </dgm:pt>
    <dgm:pt modelId="{00837D87-77B5-412A-9EDB-652551E23782}" type="pres">
      <dgm:prSet presAssocID="{498FB58A-42FC-4F7D-ABC3-DF0644145262}" presName="BalanceSpacing1" presStyleCnt="0"/>
      <dgm:spPr/>
    </dgm:pt>
    <dgm:pt modelId="{BD7DE913-94BE-4F79-9A93-FE27EBAE9FBE}" type="pres">
      <dgm:prSet presAssocID="{88E2E5B2-95DC-41FD-B967-8CE5C264A7E5}" presName="Accent1Text" presStyleLbl="node1" presStyleIdx="1" presStyleCnt="6"/>
      <dgm:spPr/>
      <dgm:t>
        <a:bodyPr/>
        <a:lstStyle/>
        <a:p>
          <a:endParaRPr lang="en-US"/>
        </a:p>
      </dgm:t>
    </dgm:pt>
    <dgm:pt modelId="{9AE05514-7645-4CB4-9134-9C088306F7CA}" type="pres">
      <dgm:prSet presAssocID="{88E2E5B2-95DC-41FD-B967-8CE5C264A7E5}" presName="spaceBetweenRectangles" presStyleCnt="0"/>
      <dgm:spPr/>
    </dgm:pt>
    <dgm:pt modelId="{CA4048EB-0F8C-4ED8-98EA-F07B00DA35A0}" type="pres">
      <dgm:prSet presAssocID="{E3FB86DC-47AE-4280-9CB8-BB0550A1E2A9}" presName="composite" presStyleCnt="0"/>
      <dgm:spPr/>
    </dgm:pt>
    <dgm:pt modelId="{F347F197-6CD0-4A4E-8B01-728664515C7E}" type="pres">
      <dgm:prSet presAssocID="{E3FB86DC-47AE-4280-9CB8-BB0550A1E2A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62568E-5E28-4852-AAB2-1235B5056013}" type="pres">
      <dgm:prSet presAssocID="{E3FB86DC-47AE-4280-9CB8-BB0550A1E2A9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8E5BC4-3DC2-400A-AA87-D9E8791069B0}" type="pres">
      <dgm:prSet presAssocID="{E3FB86DC-47AE-4280-9CB8-BB0550A1E2A9}" presName="BalanceSpacing" presStyleCnt="0"/>
      <dgm:spPr/>
    </dgm:pt>
    <dgm:pt modelId="{B52CFB91-2814-4A57-89CE-F7963797A095}" type="pres">
      <dgm:prSet presAssocID="{E3FB86DC-47AE-4280-9CB8-BB0550A1E2A9}" presName="BalanceSpacing1" presStyleCnt="0"/>
      <dgm:spPr/>
    </dgm:pt>
    <dgm:pt modelId="{9F77CA39-DDC5-48B3-9769-1C4DF2F019B1}" type="pres">
      <dgm:prSet presAssocID="{713C6B49-F31E-443F-B45D-D6218A91827C}" presName="Accent1Text" presStyleLbl="node1" presStyleIdx="3" presStyleCnt="6"/>
      <dgm:spPr/>
      <dgm:t>
        <a:bodyPr/>
        <a:lstStyle/>
        <a:p>
          <a:endParaRPr lang="en-US"/>
        </a:p>
      </dgm:t>
    </dgm:pt>
    <dgm:pt modelId="{1CAE56FC-96E2-44E7-8A7E-385E7449B54E}" type="pres">
      <dgm:prSet presAssocID="{713C6B49-F31E-443F-B45D-D6218A91827C}" presName="spaceBetweenRectangles" presStyleCnt="0"/>
      <dgm:spPr/>
    </dgm:pt>
    <dgm:pt modelId="{80971CA2-B407-4E4C-92CB-583CA028F6B2}" type="pres">
      <dgm:prSet presAssocID="{CE4AECEA-C258-49FA-8292-67CF65AC51BD}" presName="composite" presStyleCnt="0"/>
      <dgm:spPr/>
    </dgm:pt>
    <dgm:pt modelId="{FACFC436-3E89-419F-BB4B-F77F5982A2DC}" type="pres">
      <dgm:prSet presAssocID="{CE4AECEA-C258-49FA-8292-67CF65AC51BD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621B61-90E8-43EC-A509-0E4D66B95F0E}" type="pres">
      <dgm:prSet presAssocID="{CE4AECEA-C258-49FA-8292-67CF65AC51BD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06CD3E-B617-403F-82A7-17720E931508}" type="pres">
      <dgm:prSet presAssocID="{CE4AECEA-C258-49FA-8292-67CF65AC51BD}" presName="BalanceSpacing" presStyleCnt="0"/>
      <dgm:spPr/>
    </dgm:pt>
    <dgm:pt modelId="{A95171AE-54A2-4183-A30F-427AC16BF217}" type="pres">
      <dgm:prSet presAssocID="{CE4AECEA-C258-49FA-8292-67CF65AC51BD}" presName="BalanceSpacing1" presStyleCnt="0"/>
      <dgm:spPr/>
    </dgm:pt>
    <dgm:pt modelId="{9A20344A-17A3-49B9-B53F-4428199C43DB}" type="pres">
      <dgm:prSet presAssocID="{FE7B1F7A-F577-47F4-A762-AF36AF1D2CAB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E905F36E-ECC3-45DC-A005-236FCBE6B192}" srcId="{3077CE51-DDE2-494B-BF6F-02D822ED1297}" destId="{E3FB86DC-47AE-4280-9CB8-BB0550A1E2A9}" srcOrd="1" destOrd="0" parTransId="{FF65E50A-A2BB-4814-BC15-172F7742DA37}" sibTransId="{713C6B49-F31E-443F-B45D-D6218A91827C}"/>
    <dgm:cxn modelId="{0B0B312B-2592-4AE2-A42F-F8D92B84F10A}" srcId="{E3FB86DC-47AE-4280-9CB8-BB0550A1E2A9}" destId="{F34CDD0B-235A-4C96-9B6C-29ED7C048E05}" srcOrd="0" destOrd="0" parTransId="{F5865C48-C5DA-41EB-905D-7FF92EC9D2A9}" sibTransId="{26009CC8-5F6C-475C-9CF7-FCD94D99C16A}"/>
    <dgm:cxn modelId="{A92A10F8-4EF4-48D7-B096-3C446DFED202}" type="presOf" srcId="{F34CDD0B-235A-4C96-9B6C-29ED7C048E05}" destId="{4662568E-5E28-4852-AAB2-1235B5056013}" srcOrd="0" destOrd="0" presId="urn:microsoft.com/office/officeart/2008/layout/AlternatingHexagons"/>
    <dgm:cxn modelId="{DA845787-8D90-4359-B5FE-73C1C23D788B}" type="presOf" srcId="{CE4AECEA-C258-49FA-8292-67CF65AC51BD}" destId="{FACFC436-3E89-419F-BB4B-F77F5982A2DC}" srcOrd="0" destOrd="0" presId="urn:microsoft.com/office/officeart/2008/layout/AlternatingHexagons"/>
    <dgm:cxn modelId="{FE38F437-615C-4853-B78B-3E3CB6EF4F38}" srcId="{3077CE51-DDE2-494B-BF6F-02D822ED1297}" destId="{498FB58A-42FC-4F7D-ABC3-DF0644145262}" srcOrd="0" destOrd="0" parTransId="{934DEF76-C0D9-4AF5-A3B0-63926639C974}" sibTransId="{88E2E5B2-95DC-41FD-B967-8CE5C264A7E5}"/>
    <dgm:cxn modelId="{A159ABCB-625F-4DE7-9CCB-94C982F9D51F}" type="presOf" srcId="{3077CE51-DDE2-494B-BF6F-02D822ED1297}" destId="{D638C489-8432-44D6-BEB2-87DB22B1FE30}" srcOrd="0" destOrd="0" presId="urn:microsoft.com/office/officeart/2008/layout/AlternatingHexagons"/>
    <dgm:cxn modelId="{920DD715-4B64-43A4-9CA9-FBF8179F09BF}" srcId="{3077CE51-DDE2-494B-BF6F-02D822ED1297}" destId="{CE4AECEA-C258-49FA-8292-67CF65AC51BD}" srcOrd="2" destOrd="0" parTransId="{8C33094E-399B-4CA5-869A-185020490FD9}" sibTransId="{FE7B1F7A-F577-47F4-A762-AF36AF1D2CAB}"/>
    <dgm:cxn modelId="{2B135FDB-43A0-4BE6-93CE-D06E2B775616}" type="presOf" srcId="{713C6B49-F31E-443F-B45D-D6218A91827C}" destId="{9F77CA39-DDC5-48B3-9769-1C4DF2F019B1}" srcOrd="0" destOrd="0" presId="urn:microsoft.com/office/officeart/2008/layout/AlternatingHexagons"/>
    <dgm:cxn modelId="{85472516-B737-4348-8AE5-B8A22C751A03}" type="presOf" srcId="{88E2E5B2-95DC-41FD-B967-8CE5C264A7E5}" destId="{BD7DE913-94BE-4F79-9A93-FE27EBAE9FBE}" srcOrd="0" destOrd="0" presId="urn:microsoft.com/office/officeart/2008/layout/AlternatingHexagons"/>
    <dgm:cxn modelId="{3E79584F-6900-4134-A594-6E84F96238E0}" type="presOf" srcId="{FE7B1F7A-F577-47F4-A762-AF36AF1D2CAB}" destId="{9A20344A-17A3-49B9-B53F-4428199C43DB}" srcOrd="0" destOrd="0" presId="urn:microsoft.com/office/officeart/2008/layout/AlternatingHexagons"/>
    <dgm:cxn modelId="{E050D67D-6618-46B0-BD6D-393729C0476A}" type="presOf" srcId="{E3FB86DC-47AE-4280-9CB8-BB0550A1E2A9}" destId="{F347F197-6CD0-4A4E-8B01-728664515C7E}" srcOrd="0" destOrd="0" presId="urn:microsoft.com/office/officeart/2008/layout/AlternatingHexagons"/>
    <dgm:cxn modelId="{3AC4BBB9-B435-4C0C-B854-775F710F8408}" type="presOf" srcId="{498FB58A-42FC-4F7D-ABC3-DF0644145262}" destId="{092C76DC-BF27-44A7-AD9E-71AF0C67368C}" srcOrd="0" destOrd="0" presId="urn:microsoft.com/office/officeart/2008/layout/AlternatingHexagons"/>
    <dgm:cxn modelId="{79097B83-86DC-44C0-B048-038C31C40108}" type="presParOf" srcId="{D638C489-8432-44D6-BEB2-87DB22B1FE30}" destId="{72A844E6-4CDC-41B7-8CA7-8FA457BB0F02}" srcOrd="0" destOrd="0" presId="urn:microsoft.com/office/officeart/2008/layout/AlternatingHexagons"/>
    <dgm:cxn modelId="{9F190D9F-DDC9-445E-9A67-D6956BFBC7AC}" type="presParOf" srcId="{72A844E6-4CDC-41B7-8CA7-8FA457BB0F02}" destId="{092C76DC-BF27-44A7-AD9E-71AF0C67368C}" srcOrd="0" destOrd="0" presId="urn:microsoft.com/office/officeart/2008/layout/AlternatingHexagons"/>
    <dgm:cxn modelId="{05AC24C8-E442-474C-8E99-2D918E357D14}" type="presParOf" srcId="{72A844E6-4CDC-41B7-8CA7-8FA457BB0F02}" destId="{140D3BC8-7ABD-47ED-B7CF-EA90A6745A8E}" srcOrd="1" destOrd="0" presId="urn:microsoft.com/office/officeart/2008/layout/AlternatingHexagons"/>
    <dgm:cxn modelId="{F3E18FAC-D2DB-4951-8C9C-513E97115351}" type="presParOf" srcId="{72A844E6-4CDC-41B7-8CA7-8FA457BB0F02}" destId="{DBED9330-D8DD-4805-8909-BBDB25EEBFC0}" srcOrd="2" destOrd="0" presId="urn:microsoft.com/office/officeart/2008/layout/AlternatingHexagons"/>
    <dgm:cxn modelId="{C37839E4-1C55-439B-96FD-514EAE82C347}" type="presParOf" srcId="{72A844E6-4CDC-41B7-8CA7-8FA457BB0F02}" destId="{00837D87-77B5-412A-9EDB-652551E23782}" srcOrd="3" destOrd="0" presId="urn:microsoft.com/office/officeart/2008/layout/AlternatingHexagons"/>
    <dgm:cxn modelId="{CE930086-924F-4B6B-A22E-E3D801F64B51}" type="presParOf" srcId="{72A844E6-4CDC-41B7-8CA7-8FA457BB0F02}" destId="{BD7DE913-94BE-4F79-9A93-FE27EBAE9FBE}" srcOrd="4" destOrd="0" presId="urn:microsoft.com/office/officeart/2008/layout/AlternatingHexagons"/>
    <dgm:cxn modelId="{8D943B9E-16DF-47B7-A86A-7A767E43710F}" type="presParOf" srcId="{D638C489-8432-44D6-BEB2-87DB22B1FE30}" destId="{9AE05514-7645-4CB4-9134-9C088306F7CA}" srcOrd="1" destOrd="0" presId="urn:microsoft.com/office/officeart/2008/layout/AlternatingHexagons"/>
    <dgm:cxn modelId="{9CA27CE4-61C6-4C2C-A5E0-E72ABAF9B042}" type="presParOf" srcId="{D638C489-8432-44D6-BEB2-87DB22B1FE30}" destId="{CA4048EB-0F8C-4ED8-98EA-F07B00DA35A0}" srcOrd="2" destOrd="0" presId="urn:microsoft.com/office/officeart/2008/layout/AlternatingHexagons"/>
    <dgm:cxn modelId="{02D8F655-CDFC-4138-B296-8BF10E2A85AF}" type="presParOf" srcId="{CA4048EB-0F8C-4ED8-98EA-F07B00DA35A0}" destId="{F347F197-6CD0-4A4E-8B01-728664515C7E}" srcOrd="0" destOrd="0" presId="urn:microsoft.com/office/officeart/2008/layout/AlternatingHexagons"/>
    <dgm:cxn modelId="{DBFE374D-4CA2-498E-B487-71398FE98836}" type="presParOf" srcId="{CA4048EB-0F8C-4ED8-98EA-F07B00DA35A0}" destId="{4662568E-5E28-4852-AAB2-1235B5056013}" srcOrd="1" destOrd="0" presId="urn:microsoft.com/office/officeart/2008/layout/AlternatingHexagons"/>
    <dgm:cxn modelId="{D62F7284-A123-4B63-88AA-2786D8387B9F}" type="presParOf" srcId="{CA4048EB-0F8C-4ED8-98EA-F07B00DA35A0}" destId="{768E5BC4-3DC2-400A-AA87-D9E8791069B0}" srcOrd="2" destOrd="0" presId="urn:microsoft.com/office/officeart/2008/layout/AlternatingHexagons"/>
    <dgm:cxn modelId="{B7B1B09C-D6D2-4D50-94F6-95CFEDE8AE15}" type="presParOf" srcId="{CA4048EB-0F8C-4ED8-98EA-F07B00DA35A0}" destId="{B52CFB91-2814-4A57-89CE-F7963797A095}" srcOrd="3" destOrd="0" presId="urn:microsoft.com/office/officeart/2008/layout/AlternatingHexagons"/>
    <dgm:cxn modelId="{B6212CDB-FA86-40EA-99D4-FA932FDCA2AD}" type="presParOf" srcId="{CA4048EB-0F8C-4ED8-98EA-F07B00DA35A0}" destId="{9F77CA39-DDC5-48B3-9769-1C4DF2F019B1}" srcOrd="4" destOrd="0" presId="urn:microsoft.com/office/officeart/2008/layout/AlternatingHexagons"/>
    <dgm:cxn modelId="{E0681EAF-F2BB-4D13-81CB-29A9ED747DD7}" type="presParOf" srcId="{D638C489-8432-44D6-BEB2-87DB22B1FE30}" destId="{1CAE56FC-96E2-44E7-8A7E-385E7449B54E}" srcOrd="3" destOrd="0" presId="urn:microsoft.com/office/officeart/2008/layout/AlternatingHexagons"/>
    <dgm:cxn modelId="{FEFDD49B-746F-4515-A4DD-CD9A78154933}" type="presParOf" srcId="{D638C489-8432-44D6-BEB2-87DB22B1FE30}" destId="{80971CA2-B407-4E4C-92CB-583CA028F6B2}" srcOrd="4" destOrd="0" presId="urn:microsoft.com/office/officeart/2008/layout/AlternatingHexagons"/>
    <dgm:cxn modelId="{E713F69E-1E90-47E2-97BC-14247A95D668}" type="presParOf" srcId="{80971CA2-B407-4E4C-92CB-583CA028F6B2}" destId="{FACFC436-3E89-419F-BB4B-F77F5982A2DC}" srcOrd="0" destOrd="0" presId="urn:microsoft.com/office/officeart/2008/layout/AlternatingHexagons"/>
    <dgm:cxn modelId="{30945882-8FDB-4ED0-9A57-D82C56B5DFD6}" type="presParOf" srcId="{80971CA2-B407-4E4C-92CB-583CA028F6B2}" destId="{81621B61-90E8-43EC-A509-0E4D66B95F0E}" srcOrd="1" destOrd="0" presId="urn:microsoft.com/office/officeart/2008/layout/AlternatingHexagons"/>
    <dgm:cxn modelId="{B0F61275-60E9-462D-BA9C-7F3F684B8F54}" type="presParOf" srcId="{80971CA2-B407-4E4C-92CB-583CA028F6B2}" destId="{C506CD3E-B617-403F-82A7-17720E931508}" srcOrd="2" destOrd="0" presId="urn:microsoft.com/office/officeart/2008/layout/AlternatingHexagons"/>
    <dgm:cxn modelId="{C15336D7-192D-429C-BC83-B6291B1E31F1}" type="presParOf" srcId="{80971CA2-B407-4E4C-92CB-583CA028F6B2}" destId="{A95171AE-54A2-4183-A30F-427AC16BF217}" srcOrd="3" destOrd="0" presId="urn:microsoft.com/office/officeart/2008/layout/AlternatingHexagons"/>
    <dgm:cxn modelId="{FC02EBEE-4571-4C61-A7F2-A2A954E0A291}" type="presParOf" srcId="{80971CA2-B407-4E4C-92CB-583CA028F6B2}" destId="{9A20344A-17A3-49B9-B53F-4428199C43DB}" srcOrd="4" destOrd="0" presId="urn:microsoft.com/office/officeart/2008/layout/AlternatingHexagons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9B28D0-3A35-4117-95CA-6E0D373C2938}">
      <dsp:nvSpPr>
        <dsp:cNvPr id="0" name=""/>
        <dsp:cNvSpPr/>
      </dsp:nvSpPr>
      <dsp:spPr>
        <a:xfrm rot="4396374">
          <a:off x="620669" y="1262103"/>
          <a:ext cx="2870415" cy="2001756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7ADFAC-F404-4289-96D8-2EEB8F0D9F03}">
      <dsp:nvSpPr>
        <dsp:cNvPr id="0" name=""/>
        <dsp:cNvSpPr/>
      </dsp:nvSpPr>
      <dsp:spPr>
        <a:xfrm>
          <a:off x="1695936" y="1523481"/>
          <a:ext cx="72486" cy="72486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29631E-E4F3-4AD9-9289-B1DDC2ACD3D3}">
      <dsp:nvSpPr>
        <dsp:cNvPr id="0" name=""/>
        <dsp:cNvSpPr/>
      </dsp:nvSpPr>
      <dsp:spPr>
        <a:xfrm>
          <a:off x="2192272" y="1923822"/>
          <a:ext cx="72486" cy="72486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19874D-4959-4F35-AB1B-2AD63A777916}">
      <dsp:nvSpPr>
        <dsp:cNvPr id="0" name=""/>
        <dsp:cNvSpPr/>
      </dsp:nvSpPr>
      <dsp:spPr>
        <a:xfrm>
          <a:off x="2564250" y="2391995"/>
          <a:ext cx="72486" cy="72486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EB97AB-FD59-4BC6-8449-4C8739D260D0}">
      <dsp:nvSpPr>
        <dsp:cNvPr id="0" name=""/>
        <dsp:cNvSpPr/>
      </dsp:nvSpPr>
      <dsp:spPr>
        <a:xfrm>
          <a:off x="-428245" y="685800"/>
          <a:ext cx="3066293" cy="361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b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100" kern="1200" dirty="0" smtClean="0"/>
            <a:t>Metali Fe + Al</a:t>
          </a:r>
          <a:endParaRPr lang="en-US" sz="2100" kern="1200" dirty="0"/>
        </a:p>
      </dsp:txBody>
      <dsp:txXfrm>
        <a:off x="-428245" y="685800"/>
        <a:ext cx="3066293" cy="361285"/>
      </dsp:txXfrm>
    </dsp:sp>
    <dsp:sp modelId="{D7A42A2D-AA5B-4945-B7BE-69BC33354001}">
      <dsp:nvSpPr>
        <dsp:cNvPr id="0" name=""/>
        <dsp:cNvSpPr/>
      </dsp:nvSpPr>
      <dsp:spPr>
        <a:xfrm>
          <a:off x="2110741" y="1293717"/>
          <a:ext cx="1975104" cy="532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100" kern="1200" dirty="0" smtClean="0"/>
            <a:t>2012</a:t>
          </a:r>
          <a:endParaRPr lang="en-US" sz="2100" kern="1200" dirty="0"/>
        </a:p>
      </dsp:txBody>
      <dsp:txXfrm>
        <a:off x="2110741" y="1293717"/>
        <a:ext cx="1975104" cy="532014"/>
      </dsp:txXfrm>
    </dsp:sp>
    <dsp:sp modelId="{8677475C-AFFB-44CC-AE3E-03EE337C2CCD}">
      <dsp:nvSpPr>
        <dsp:cNvPr id="0" name=""/>
        <dsp:cNvSpPr/>
      </dsp:nvSpPr>
      <dsp:spPr>
        <a:xfrm>
          <a:off x="428245" y="1694058"/>
          <a:ext cx="1572768" cy="532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100" kern="1200" dirty="0" smtClean="0"/>
            <a:t>36.6%</a:t>
          </a:r>
          <a:endParaRPr lang="en-US" sz="2100" kern="1200" dirty="0"/>
        </a:p>
      </dsp:txBody>
      <dsp:txXfrm>
        <a:off x="428245" y="1694058"/>
        <a:ext cx="1572768" cy="532014"/>
      </dsp:txXfrm>
    </dsp:sp>
    <dsp:sp modelId="{7467C011-F657-4160-AA56-7439DCD2849B}">
      <dsp:nvSpPr>
        <dsp:cNvPr id="0" name=""/>
        <dsp:cNvSpPr/>
      </dsp:nvSpPr>
      <dsp:spPr>
        <a:xfrm>
          <a:off x="2878837" y="2162231"/>
          <a:ext cx="1207007" cy="532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100" kern="1200" dirty="0" smtClean="0"/>
            <a:t>2013</a:t>
          </a:r>
          <a:endParaRPr lang="en-US" sz="2100" kern="1200" dirty="0"/>
        </a:p>
      </dsp:txBody>
      <dsp:txXfrm>
        <a:off x="2878837" y="2162231"/>
        <a:ext cx="1207007" cy="532014"/>
      </dsp:txXfrm>
    </dsp:sp>
    <dsp:sp modelId="{AB06E2A1-698F-4B76-BA21-6E4A8F382A4A}">
      <dsp:nvSpPr>
        <dsp:cNvPr id="0" name=""/>
        <dsp:cNvSpPr/>
      </dsp:nvSpPr>
      <dsp:spPr>
        <a:xfrm>
          <a:off x="2257045" y="3393512"/>
          <a:ext cx="1828800" cy="532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100" kern="1200" dirty="0" smtClean="0"/>
            <a:t>27.56%</a:t>
          </a:r>
          <a:endParaRPr lang="en-US" sz="2100" kern="1200" dirty="0"/>
        </a:p>
      </dsp:txBody>
      <dsp:txXfrm>
        <a:off x="2257045" y="3393512"/>
        <a:ext cx="1828800" cy="5320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2C76DC-BF27-44A7-AD9E-71AF0C67368C}">
      <dsp:nvSpPr>
        <dsp:cNvPr id="0" name=""/>
        <dsp:cNvSpPr/>
      </dsp:nvSpPr>
      <dsp:spPr>
        <a:xfrm rot="5400000">
          <a:off x="3230717" y="111052"/>
          <a:ext cx="1676218" cy="14583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200" kern="1200" dirty="0" smtClean="0"/>
            <a:t>Primarna selekcija</a:t>
          </a:r>
          <a:endParaRPr lang="en-US" sz="1200" kern="1200" dirty="0"/>
        </a:p>
      </dsp:txBody>
      <dsp:txXfrm rot="-5400000">
        <a:off x="3566924" y="263309"/>
        <a:ext cx="1003803" cy="1153796"/>
      </dsp:txXfrm>
    </dsp:sp>
    <dsp:sp modelId="{140D3BC8-7ABD-47ED-B7CF-EA90A6745A8E}">
      <dsp:nvSpPr>
        <dsp:cNvPr id="0" name=""/>
        <dsp:cNvSpPr/>
      </dsp:nvSpPr>
      <dsp:spPr>
        <a:xfrm>
          <a:off x="4842233" y="337342"/>
          <a:ext cx="1870659" cy="1005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7DE913-94BE-4F79-9A93-FE27EBAE9FBE}">
      <dsp:nvSpPr>
        <dsp:cNvPr id="0" name=""/>
        <dsp:cNvSpPr/>
      </dsp:nvSpPr>
      <dsp:spPr>
        <a:xfrm rot="5400000">
          <a:off x="1655742" y="111052"/>
          <a:ext cx="1676218" cy="14583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1991949" y="263309"/>
        <a:ext cx="1003803" cy="1153796"/>
      </dsp:txXfrm>
    </dsp:sp>
    <dsp:sp modelId="{F347F197-6CD0-4A4E-8B01-728664515C7E}">
      <dsp:nvSpPr>
        <dsp:cNvPr id="0" name=""/>
        <dsp:cNvSpPr/>
      </dsp:nvSpPr>
      <dsp:spPr>
        <a:xfrm rot="5400000">
          <a:off x="2440212" y="1533826"/>
          <a:ext cx="1676218" cy="14583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200" kern="1200" dirty="0" smtClean="0"/>
            <a:t>Različit tretman komunalnog i ne-komunalnog pakovanja</a:t>
          </a:r>
          <a:endParaRPr lang="en-US" sz="1200" kern="1200" dirty="0"/>
        </a:p>
      </dsp:txBody>
      <dsp:txXfrm rot="-5400000">
        <a:off x="2776419" y="1686083"/>
        <a:ext cx="1003803" cy="1153796"/>
      </dsp:txXfrm>
    </dsp:sp>
    <dsp:sp modelId="{4662568E-5E28-4852-AAB2-1235B5056013}">
      <dsp:nvSpPr>
        <dsp:cNvPr id="0" name=""/>
        <dsp:cNvSpPr/>
      </dsp:nvSpPr>
      <dsp:spPr>
        <a:xfrm>
          <a:off x="678507" y="1760116"/>
          <a:ext cx="1810315" cy="1005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678507" y="1760116"/>
        <a:ext cx="1810315" cy="1005730"/>
      </dsp:txXfrm>
    </dsp:sp>
    <dsp:sp modelId="{9F77CA39-DDC5-48B3-9769-1C4DF2F019B1}">
      <dsp:nvSpPr>
        <dsp:cNvPr id="0" name=""/>
        <dsp:cNvSpPr/>
      </dsp:nvSpPr>
      <dsp:spPr>
        <a:xfrm rot="5400000">
          <a:off x="4015187" y="1533826"/>
          <a:ext cx="1676218" cy="14583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4351394" y="1686083"/>
        <a:ext cx="1003803" cy="1153796"/>
      </dsp:txXfrm>
    </dsp:sp>
    <dsp:sp modelId="{FACFC436-3E89-419F-BB4B-F77F5982A2DC}">
      <dsp:nvSpPr>
        <dsp:cNvPr id="0" name=""/>
        <dsp:cNvSpPr/>
      </dsp:nvSpPr>
      <dsp:spPr>
        <a:xfrm rot="5400000">
          <a:off x="3230717" y="2956600"/>
          <a:ext cx="1676218" cy="14583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200" kern="1200" dirty="0" smtClean="0"/>
            <a:t>Deponovanje</a:t>
          </a:r>
          <a:endParaRPr lang="en-US" sz="1200" kern="1200" dirty="0"/>
        </a:p>
      </dsp:txBody>
      <dsp:txXfrm rot="-5400000">
        <a:off x="3566924" y="3108857"/>
        <a:ext cx="1003803" cy="1153796"/>
      </dsp:txXfrm>
    </dsp:sp>
    <dsp:sp modelId="{81621B61-90E8-43EC-A509-0E4D66B95F0E}">
      <dsp:nvSpPr>
        <dsp:cNvPr id="0" name=""/>
        <dsp:cNvSpPr/>
      </dsp:nvSpPr>
      <dsp:spPr>
        <a:xfrm>
          <a:off x="4842233" y="3182889"/>
          <a:ext cx="1870659" cy="1005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20344A-17A3-49B9-B53F-4428199C43DB}">
      <dsp:nvSpPr>
        <dsp:cNvPr id="0" name=""/>
        <dsp:cNvSpPr/>
      </dsp:nvSpPr>
      <dsp:spPr>
        <a:xfrm rot="5400000">
          <a:off x="1655742" y="2956600"/>
          <a:ext cx="1676218" cy="14583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1991949" y="3108857"/>
        <a:ext cx="1003803" cy="11537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8D403-E5D1-49E4-98AE-EF5E496D3881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B9052-F996-4D98-9A19-F66D3AF7B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5768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704850"/>
            <a:ext cx="4594225" cy="3446463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82" y="4361202"/>
            <a:ext cx="5006837" cy="4080135"/>
          </a:xfrm>
          <a:noFill/>
          <a:ln/>
        </p:spPr>
        <p:txBody>
          <a:bodyPr lIns="89862" tIns="44933" rIns="89862" bIns="44933"/>
          <a:lstStyle/>
          <a:p>
            <a:endParaRPr lang="de-DE" smtClean="0">
              <a:latin typeface="Verdana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x-none" dirty="0" smtClean="0"/>
              <a:t>Al</a:t>
            </a:r>
            <a:r>
              <a:rPr lang="x-none" baseline="0" dirty="0" smtClean="0"/>
              <a:t> industrija revnosnija u izvestavanju, istriski otpad, greska ili komercijalni i nekomercijalni otpad u istom pool-u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B9052-F996-4D98-9A19-F66D3AF7BB9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97388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0866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B5E-939F-46B1-9DD7-A047A45B93E1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www.recan.org.rs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0800</a:t>
            </a:r>
            <a:r>
              <a:rPr lang="sr-Latn-BA" dirty="0" smtClean="0"/>
              <a:t> </a:t>
            </a:r>
            <a:r>
              <a:rPr lang="en-US" dirty="0" smtClean="0"/>
              <a:t>255</a:t>
            </a:r>
            <a:r>
              <a:rPr lang="sr-Latn-BA" dirty="0" smtClean="0"/>
              <a:t> </a:t>
            </a:r>
            <a:r>
              <a:rPr lang="en-US" dirty="0" smtClean="0"/>
              <a:t>255</a:t>
            </a:r>
          </a:p>
          <a:p>
            <a:endParaRPr lang="en-US" dirty="0"/>
          </a:p>
        </p:txBody>
      </p:sp>
      <p:pic>
        <p:nvPicPr>
          <p:cNvPr id="7" name="Picture 6" descr="beskonacna traka2-01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7836453" y="0"/>
            <a:ext cx="1307547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B5E-939F-46B1-9DD7-A047A45B93E1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6B1F-F0C0-4788-A47A-13DBBE43A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B5E-939F-46B1-9DD7-A047A45B93E1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6B1F-F0C0-4788-A47A-13DBBE43A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B5E-939F-46B1-9DD7-A047A45B93E1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BA" dirty="0" smtClean="0"/>
              <a:t>www.recan.org.rs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0800</a:t>
            </a:r>
            <a:r>
              <a:rPr lang="sr-Latn-BA" dirty="0" smtClean="0"/>
              <a:t> </a:t>
            </a:r>
            <a:r>
              <a:rPr lang="en-US" dirty="0" smtClean="0"/>
              <a:t>255</a:t>
            </a:r>
            <a:r>
              <a:rPr lang="sr-Latn-BA" dirty="0" smtClean="0"/>
              <a:t> </a:t>
            </a:r>
            <a:r>
              <a:rPr lang="en-US" dirty="0" smtClean="0"/>
              <a:t>255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0500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126287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B5E-939F-46B1-9DD7-A047A45B93E1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BA" dirty="0" smtClean="0"/>
              <a:t>www.recan.org.rs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r-Latn-BA" dirty="0" smtClean="0"/>
              <a:t>0800 255 255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76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600200"/>
            <a:ext cx="3657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B5E-939F-46B1-9DD7-A047A45B93E1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BA" dirty="0" smtClean="0"/>
              <a:t>www.recan.org.rs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0800</a:t>
            </a:r>
            <a:r>
              <a:rPr lang="sr-Latn-BA" dirty="0" smtClean="0"/>
              <a:t> </a:t>
            </a:r>
            <a:r>
              <a:rPr lang="en-US" dirty="0" smtClean="0"/>
              <a:t>255</a:t>
            </a:r>
            <a:r>
              <a:rPr lang="sr-Latn-BA" dirty="0" smtClean="0"/>
              <a:t> </a:t>
            </a:r>
            <a:r>
              <a:rPr lang="en-US" dirty="0" smtClean="0"/>
              <a:t>255</a:t>
            </a:r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B5E-939F-46B1-9DD7-A047A45B93E1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6B1F-F0C0-4788-A47A-13DBBE43A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B5E-939F-46B1-9DD7-A047A45B93E1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6B1F-F0C0-4788-A47A-13DBBE43A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B5E-939F-46B1-9DD7-A047A45B93E1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6B1F-F0C0-4788-A47A-13DBBE43A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B5E-939F-46B1-9DD7-A047A45B93E1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6B1F-F0C0-4788-A47A-13DBBE43A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B5E-939F-46B1-9DD7-A047A45B93E1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6B1F-F0C0-4788-A47A-13DBBE43A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39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ACB5E-939F-46B1-9DD7-A047A45B93E1}" type="datetimeFigureOut">
              <a:rPr lang="en-US" smtClean="0"/>
              <a:pPr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www.recan.org.rs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0800</a:t>
            </a:r>
            <a:r>
              <a:rPr lang="sr-Latn-BA" dirty="0" smtClean="0"/>
              <a:t> </a:t>
            </a:r>
            <a:r>
              <a:rPr lang="en-US" dirty="0" smtClean="0"/>
              <a:t>255</a:t>
            </a:r>
            <a:r>
              <a:rPr lang="sr-Latn-BA" dirty="0" smtClean="0"/>
              <a:t> </a:t>
            </a:r>
            <a:r>
              <a:rPr lang="en-US" dirty="0" smtClean="0"/>
              <a:t>255</a:t>
            </a:r>
            <a:endParaRPr lang="en-US" dirty="0"/>
          </a:p>
        </p:txBody>
      </p:sp>
      <p:pic>
        <p:nvPicPr>
          <p:cNvPr id="7" name="Picture 6" descr="beskonacna traka2-01.jpg"/>
          <p:cNvPicPr>
            <a:picLocks noChangeAspect="1"/>
          </p:cNvPicPr>
          <p:nvPr userDrawn="1"/>
        </p:nvPicPr>
        <p:blipFill>
          <a:blip r:embed="rId13" cstate="email"/>
          <a:stretch>
            <a:fillRect/>
          </a:stretch>
        </p:blipFill>
        <p:spPr>
          <a:xfrm>
            <a:off x="7836453" y="0"/>
            <a:ext cx="1307547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recan.org.rs/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086600" cy="1470025"/>
          </a:xfrm>
        </p:spPr>
        <p:txBody>
          <a:bodyPr/>
          <a:lstStyle/>
          <a:p>
            <a:r>
              <a:rPr lang="en-US" dirty="0" smtClean="0"/>
              <a:t>RECIKLA</a:t>
            </a:r>
            <a:r>
              <a:rPr lang="x-none" dirty="0" smtClean="0"/>
              <a:t>ŽA LIMENKI</a:t>
            </a:r>
            <a:br>
              <a:rPr lang="x-none" dirty="0" smtClean="0"/>
            </a:br>
            <a:r>
              <a:rPr lang="x-none" dirty="0" smtClean="0"/>
              <a:t>IZAZOVI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BA" dirty="0" smtClean="0"/>
              <a:t>Recan Fond</a:t>
            </a:r>
            <a:r>
              <a:rPr lang="en-US" dirty="0" err="1" smtClean="0"/>
              <a:t>acija</a:t>
            </a:r>
            <a:r>
              <a:rPr lang="sr-Latn-BA" dirty="0" smtClean="0"/>
              <a:t> za reciklažu limenki</a:t>
            </a:r>
            <a:endParaRPr lang="en-US" dirty="0" smtClean="0"/>
          </a:p>
          <a:p>
            <a:r>
              <a:rPr lang="en-US" dirty="0" smtClean="0"/>
              <a:t>WWW.RECAN.ORG.RS</a:t>
            </a:r>
          </a:p>
          <a:p>
            <a:endParaRPr lang="en-US" dirty="0"/>
          </a:p>
        </p:txBody>
      </p:sp>
      <p:pic>
        <p:nvPicPr>
          <p:cNvPr id="5" name="Picture 4" descr="beskonacna traka2-0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836453" y="0"/>
            <a:ext cx="1307547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Zakon</a:t>
            </a:r>
            <a:r>
              <a:rPr lang="en-US" dirty="0" smtClean="0"/>
              <a:t> o </a:t>
            </a:r>
            <a:r>
              <a:rPr lang="en-US" dirty="0" err="1" smtClean="0"/>
              <a:t>ambala</a:t>
            </a:r>
            <a:r>
              <a:rPr lang="sr-Latn-BA" dirty="0" smtClean="0"/>
              <a:t>žnom otpadu donosi porast količina iz JP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457200" y="1604494"/>
          <a:ext cx="8229600" cy="4517374"/>
        </p:xfrm>
        <a:graphic>
          <a:graphicData uri="http://schemas.openxmlformats.org/presentationml/2006/ole">
            <p:oleObj spid="_x0000_s24590" name="Chart" r:id="rId3" imgW="11001375" imgH="6038850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Rešenje?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27448862"/>
              </p:ext>
            </p:extLst>
          </p:nvPr>
        </p:nvGraphicFramePr>
        <p:xfrm>
          <a:off x="457200" y="1600200"/>
          <a:ext cx="7391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938544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228600"/>
            <a:ext cx="3008313" cy="1162050"/>
          </a:xfrm>
        </p:spPr>
        <p:txBody>
          <a:bodyPr/>
          <a:lstStyle/>
          <a:p>
            <a:r>
              <a:rPr lang="x-none" dirty="0" smtClean="0"/>
              <a:t>Brazil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733800"/>
            <a:ext cx="4605867" cy="2590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1" y="1905001"/>
            <a:ext cx="2819400" cy="4572000"/>
          </a:xfrm>
        </p:spPr>
        <p:txBody>
          <a:bodyPr>
            <a:normAutofit fontScale="92500"/>
          </a:bodyPr>
          <a:lstStyle/>
          <a:p>
            <a:r>
              <a:rPr lang="x-none" dirty="0" smtClean="0"/>
              <a:t>Rio najveća deponija Jardin Gramacho mora da se zatvori nakon 34 godina rada  (veličina 243 fudbalska igrališta) sa još 5 većih deponija i mnogo manjih smetlišta</a:t>
            </a:r>
          </a:p>
          <a:p>
            <a:endParaRPr lang="x-none" dirty="0"/>
          </a:p>
          <a:p>
            <a:r>
              <a:rPr lang="x-none" dirty="0" smtClean="0"/>
              <a:t>5000 sakupljača CATADORESA papira, plastike, metala i drveta</a:t>
            </a:r>
          </a:p>
          <a:p>
            <a:endParaRPr lang="x-none" dirty="0"/>
          </a:p>
          <a:p>
            <a:r>
              <a:rPr lang="x-none" dirty="0" smtClean="0"/>
              <a:t>Njihov rad prehranjuje oko 15000 stavnika nasel</a:t>
            </a:r>
            <a:r>
              <a:rPr lang="en-US" dirty="0" smtClean="0"/>
              <a:t>j</a:t>
            </a:r>
            <a:r>
              <a:rPr lang="x-none" dirty="0" smtClean="0"/>
              <a:t>enih u blizini deponije</a:t>
            </a:r>
          </a:p>
          <a:p>
            <a:endParaRPr lang="x-none" dirty="0"/>
          </a:p>
          <a:p>
            <a:r>
              <a:rPr lang="x-none" dirty="0" smtClean="0"/>
              <a:t>Strategija postavljanja sortirnica i reciklažnih centara sa manje razvijenom tehnologijom i potrebom za upošljavanjem većeg broja radnika kao i fabrike metana</a:t>
            </a:r>
          </a:p>
          <a:p>
            <a:endParaRPr lang="x-none" dirty="0"/>
          </a:p>
          <a:p>
            <a:r>
              <a:rPr lang="x-none" dirty="0" smtClean="0"/>
              <a:t>Fondovi za projekte edukacije i opreme za  uspostavljanje reciklažnih aktivnosti</a:t>
            </a:r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26208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Holandija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x-none" dirty="0" smtClean="0"/>
              <a:t>Preko 90% otpada iz kojeg su odvojene reciklabilni materijali se spaljuje</a:t>
            </a:r>
          </a:p>
          <a:p>
            <a:r>
              <a:rPr lang="x-none" dirty="0" smtClean="0"/>
              <a:t>Metalna pakovanja se preporučuju za ubacivanje u običnu crnu kesu</a:t>
            </a:r>
          </a:p>
          <a:p>
            <a:r>
              <a:rPr lang="x-none" dirty="0" smtClean="0"/>
              <a:t>Reciklira se preko 90% metala izdvajanjem iz pepela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x-none" dirty="0" smtClean="0"/>
              <a:t>Izdvajanje metala iz pepela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012" y="3162967"/>
            <a:ext cx="2971800" cy="1975104"/>
          </a:xfrm>
        </p:spPr>
      </p:pic>
    </p:spTree>
    <p:extLst>
      <p:ext uri="{BB962C8B-B14F-4D97-AF65-F5344CB8AC3E}">
        <p14:creationId xmlns="" xmlns:p14="http://schemas.microsoft.com/office/powerpoint/2010/main" val="591950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METAL PERMANENTNO DOSTUPAN MATERIJAL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sr-Latn-BA" dirty="0" smtClean="0"/>
              <a:t>Recan Fond</a:t>
            </a:r>
            <a:r>
              <a:rPr lang="en-US" dirty="0" err="1" smtClean="0"/>
              <a:t>acija</a:t>
            </a:r>
            <a:r>
              <a:rPr lang="sr-Latn-BA" smtClean="0"/>
              <a:t> za  </a:t>
            </a:r>
            <a:r>
              <a:rPr lang="sr-Latn-BA" dirty="0" smtClean="0"/>
              <a:t>reciklažu limenki</a:t>
            </a:r>
          </a:p>
          <a:p>
            <a:r>
              <a:rPr lang="sr-Latn-BA" dirty="0" smtClean="0">
                <a:hlinkClick r:id="rId2"/>
              </a:rPr>
              <a:t>www.recan.org.rs</a:t>
            </a:r>
            <a:endParaRPr lang="sr-Latn-BA" dirty="0" smtClean="0"/>
          </a:p>
          <a:p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168" b="2168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533400" y="381000"/>
            <a:ext cx="5638800" cy="685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r-Latn-BA" sz="3200" dirty="0" smtClean="0">
                <a:solidFill>
                  <a:schemeClr val="tx1"/>
                </a:solidFill>
                <a:latin typeface="+mn-lt"/>
                <a:ea typeface="ＭＳ Ｐゴシック"/>
                <a:cs typeface="ＭＳ Ｐゴシック"/>
              </a:rPr>
              <a:t>Limenke 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ea typeface="ＭＳ Ｐゴシック"/>
                <a:cs typeface="ＭＳ Ｐゴシック"/>
              </a:rPr>
              <a:t>&amp; </a:t>
            </a:r>
            <a:br>
              <a:rPr lang="en-US" sz="3200" dirty="0" smtClean="0">
                <a:solidFill>
                  <a:schemeClr val="tx1"/>
                </a:solidFill>
                <a:latin typeface="+mn-lt"/>
                <a:ea typeface="ＭＳ Ｐゴシック"/>
                <a:cs typeface="ＭＳ Ｐゴシック"/>
              </a:rPr>
            </a:br>
            <a:r>
              <a:rPr lang="sr-Latn-BA" sz="3200" dirty="0" smtClean="0">
                <a:solidFill>
                  <a:schemeClr val="tx1"/>
                </a:solidFill>
                <a:latin typeface="+mn-lt"/>
                <a:ea typeface="ＭＳ Ｐゴシック"/>
                <a:cs typeface="ＭＳ Ｐゴシック"/>
              </a:rPr>
              <a:t>održivost</a:t>
            </a:r>
            <a:endParaRPr lang="en-US" sz="3200" dirty="0" smtClean="0">
              <a:solidFill>
                <a:schemeClr val="tx1"/>
              </a:solidFill>
              <a:latin typeface="+mn-lt"/>
              <a:ea typeface="ＭＳ Ｐゴシック"/>
              <a:cs typeface="ＭＳ Ｐゴシック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54025" y="1352550"/>
            <a:ext cx="581025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80975" indent="-180975">
              <a:spcAft>
                <a:spcPts val="1800"/>
              </a:spcAft>
              <a:buClr>
                <a:srgbClr val="2B91AA"/>
              </a:buClr>
              <a:buFont typeface="Wingdings" pitchFamily="2" charset="2"/>
              <a:buChar char="§"/>
              <a:defRPr/>
            </a:pPr>
            <a:r>
              <a:rPr lang="sr-Latn-BA" dirty="0">
                <a:latin typeface="+mn-lt"/>
              </a:rPr>
              <a:t>Limenka je pakovanje piće koje se </a:t>
            </a:r>
            <a:r>
              <a:rPr lang="sr-Latn-BA" dirty="0">
                <a:solidFill>
                  <a:srgbClr val="2B91AA"/>
                </a:solidFill>
                <a:latin typeface="+mn-lt"/>
              </a:rPr>
              <a:t>najviše reciklira </a:t>
            </a:r>
            <a:r>
              <a:rPr lang="en-GB" dirty="0">
                <a:latin typeface="+mn-lt"/>
              </a:rPr>
              <a:t/>
            </a:r>
            <a:br>
              <a:rPr lang="en-GB" dirty="0">
                <a:latin typeface="+mn-lt"/>
              </a:rPr>
            </a:br>
            <a:r>
              <a:rPr lang="sr-Latn-BA" dirty="0">
                <a:latin typeface="+mn-lt"/>
              </a:rPr>
              <a:t>na svetu</a:t>
            </a:r>
            <a:endParaRPr lang="en-GB" dirty="0">
              <a:latin typeface="+mn-lt"/>
            </a:endParaRPr>
          </a:p>
          <a:p>
            <a:pPr marL="180975" indent="-180975">
              <a:spcAft>
                <a:spcPts val="1800"/>
              </a:spcAft>
              <a:buClr>
                <a:srgbClr val="2B91AA"/>
              </a:buClr>
              <a:buFont typeface="Wingdings" pitchFamily="2" charset="2"/>
              <a:buChar char="§"/>
              <a:defRPr/>
            </a:pPr>
            <a:r>
              <a:rPr lang="sr-Latn-BA" dirty="0">
                <a:latin typeface="+mn-lt"/>
              </a:rPr>
              <a:t>Svaka limenka se</a:t>
            </a:r>
            <a:r>
              <a:rPr lang="en-GB" dirty="0">
                <a:latin typeface="+mn-lt"/>
              </a:rPr>
              <a:t> </a:t>
            </a:r>
            <a:r>
              <a:rPr lang="en-GB" dirty="0">
                <a:solidFill>
                  <a:srgbClr val="2B91AA"/>
                </a:solidFill>
                <a:latin typeface="+mn-lt"/>
              </a:rPr>
              <a:t>100% </a:t>
            </a:r>
            <a:r>
              <a:rPr lang="sr-Latn-BA" dirty="0">
                <a:solidFill>
                  <a:srgbClr val="2B91AA"/>
                </a:solidFill>
                <a:latin typeface="+mn-lt"/>
              </a:rPr>
              <a:t>reciklira </a:t>
            </a:r>
            <a:r>
              <a:rPr lang="en-GB" dirty="0">
                <a:latin typeface="+mn-lt"/>
              </a:rPr>
              <a:t> </a:t>
            </a:r>
            <a:r>
              <a:rPr lang="sr-Latn-BA" dirty="0">
                <a:latin typeface="+mn-lt"/>
              </a:rPr>
              <a:t>i može se reciklirati beskonačan broj puta</a:t>
            </a:r>
            <a:endParaRPr lang="en-GB" dirty="0">
              <a:latin typeface="+mn-lt"/>
            </a:endParaRPr>
          </a:p>
          <a:p>
            <a:pPr marL="180975" indent="-180975">
              <a:spcAft>
                <a:spcPts val="1800"/>
              </a:spcAft>
              <a:buClr>
                <a:srgbClr val="2B91AA"/>
              </a:buClr>
              <a:buFont typeface="Wingdings" pitchFamily="2" charset="2"/>
              <a:buChar char="§"/>
              <a:defRPr/>
            </a:pPr>
            <a:r>
              <a:rPr lang="sr-Latn-BA" dirty="0">
                <a:latin typeface="+mn-lt"/>
              </a:rPr>
              <a:t>Limenka može biti ponovo na policama u radnjama već za </a:t>
            </a:r>
            <a:r>
              <a:rPr lang="en-GB" dirty="0">
                <a:solidFill>
                  <a:srgbClr val="2B91AA"/>
                </a:solidFill>
                <a:latin typeface="+mn-lt"/>
              </a:rPr>
              <a:t>60 </a:t>
            </a:r>
            <a:r>
              <a:rPr lang="sr-Latn-BA" dirty="0">
                <a:solidFill>
                  <a:srgbClr val="2B91AA"/>
                </a:solidFill>
                <a:latin typeface="+mn-lt"/>
              </a:rPr>
              <a:t>dana</a:t>
            </a:r>
            <a:endParaRPr lang="en-GB" dirty="0">
              <a:solidFill>
                <a:srgbClr val="2B91AA"/>
              </a:solidFill>
              <a:latin typeface="+mn-lt"/>
            </a:endParaRPr>
          </a:p>
          <a:p>
            <a:pPr marL="180975" indent="-180975">
              <a:spcAft>
                <a:spcPts val="1800"/>
              </a:spcAft>
              <a:buClr>
                <a:srgbClr val="2B91AA"/>
              </a:buClr>
              <a:buFont typeface="Wingdings" pitchFamily="2" charset="2"/>
              <a:buChar char="§"/>
              <a:defRPr/>
            </a:pPr>
            <a:r>
              <a:rPr lang="sr-Latn-BA" dirty="0">
                <a:latin typeface="+mn-lt"/>
              </a:rPr>
              <a:t>Svaka prikupljena se reciklira kroz </a:t>
            </a:r>
            <a:r>
              <a:rPr lang="sr-Latn-BA" dirty="0">
                <a:solidFill>
                  <a:srgbClr val="00B0F0"/>
                </a:solidFill>
                <a:latin typeface="+mn-lt"/>
              </a:rPr>
              <a:t>proverenu infrastrukturu </a:t>
            </a:r>
            <a:r>
              <a:rPr lang="sr-Latn-BA" dirty="0">
                <a:latin typeface="+mn-lt"/>
              </a:rPr>
              <a:t>za reciklažu koja je bezbedna za životnu sredinu i ekonomski je efikasna</a:t>
            </a:r>
            <a:endParaRPr lang="en-GB" dirty="0">
              <a:latin typeface="+mn-lt"/>
            </a:endParaRPr>
          </a:p>
          <a:p>
            <a:pPr marL="180975" indent="-180975">
              <a:spcAft>
                <a:spcPts val="1800"/>
              </a:spcAft>
              <a:buClr>
                <a:srgbClr val="2B91AA"/>
              </a:buClr>
              <a:buFont typeface="Wingdings" pitchFamily="2" charset="2"/>
              <a:buChar char="§"/>
              <a:defRPr/>
            </a:pPr>
            <a:r>
              <a:rPr lang="sr-Latn-BA" dirty="0">
                <a:latin typeface="+mn-lt"/>
              </a:rPr>
              <a:t>Limenka </a:t>
            </a:r>
            <a:r>
              <a:rPr lang="sr-Latn-BA" dirty="0">
                <a:solidFill>
                  <a:srgbClr val="00B0F0"/>
                </a:solidFill>
                <a:latin typeface="+mn-lt"/>
              </a:rPr>
              <a:t>je lagana, pogodna za korišćenje,</a:t>
            </a:r>
            <a:r>
              <a:rPr lang="sr-Latn-BA" dirty="0">
                <a:latin typeface="+mn-lt"/>
              </a:rPr>
              <a:t> i  ne može se polomiti, a štiti proizvod u potpunosti</a:t>
            </a:r>
            <a:endParaRPr lang="en-US" dirty="0">
              <a:latin typeface="+mn-lt"/>
            </a:endParaRPr>
          </a:p>
        </p:txBody>
      </p:sp>
      <p:pic>
        <p:nvPicPr>
          <p:cNvPr id="5124" name="Picture 2" descr="Can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867401" y="457200"/>
            <a:ext cx="1942272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2551113" cy="1162050"/>
          </a:xfrm>
        </p:spPr>
        <p:txBody>
          <a:bodyPr/>
          <a:lstStyle/>
          <a:p>
            <a:r>
              <a:rPr lang="x-none" dirty="0" smtClean="0"/>
              <a:t>Ko smo mi?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" y="2362200"/>
            <a:ext cx="4911063" cy="327659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5400" y="609600"/>
            <a:ext cx="2779713" cy="5300663"/>
          </a:xfrm>
        </p:spPr>
        <p:txBody>
          <a:bodyPr>
            <a:normAutofit fontScale="92500" lnSpcReduction="10000"/>
          </a:bodyPr>
          <a:lstStyle/>
          <a:p>
            <a:r>
              <a:rPr lang="x-none" dirty="0" smtClean="0"/>
              <a:t>Recan Fondacija za reciklažu limenki je neprofitna organizacija osnovana od strane Ball Packaging Europe, fabrike za proizvodnju limenki u Beogradu</a:t>
            </a:r>
          </a:p>
          <a:p>
            <a:endParaRPr lang="x-none" dirty="0"/>
          </a:p>
          <a:p>
            <a:r>
              <a:rPr lang="vi-VN" dirty="0">
                <a:latin typeface="Calibri" panose="020F0502020204030204" pitchFamily="34" charset="0"/>
              </a:rPr>
              <a:t>Cilj recan Fondacije je da promoviše svest o značaju zaštite životne sredine, posebno među mlađom populacijom, da učvrsti svest o potrebi reciklaže limenki u razmišljanjima potrošača kao naučen i konačno uobičajen model ponašanja.</a:t>
            </a:r>
          </a:p>
          <a:p>
            <a:endParaRPr lang="vi-VN" dirty="0"/>
          </a:p>
          <a:p>
            <a:r>
              <a:rPr lang="vi-VN" dirty="0">
                <a:latin typeface="Calibri" panose="020F0502020204030204" pitchFamily="34" charset="0"/>
              </a:rPr>
              <a:t>recan Fond deluje kroz:</a:t>
            </a:r>
          </a:p>
          <a:p>
            <a:endParaRPr lang="vi-VN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x-none" dirty="0">
                <a:latin typeface="Calibri" panose="020F0502020204030204" pitchFamily="34" charset="0"/>
              </a:rPr>
              <a:t>e</a:t>
            </a:r>
            <a:r>
              <a:rPr lang="vi-VN" dirty="0" smtClean="0">
                <a:latin typeface="Calibri" panose="020F0502020204030204" pitchFamily="34" charset="0"/>
              </a:rPr>
              <a:t>dukaciju</a:t>
            </a:r>
            <a:r>
              <a:rPr lang="vi-VN" dirty="0">
                <a:latin typeface="Calibri" panose="020F0502020204030204" pitchFamily="34" charset="0"/>
              </a:rPr>
              <a:t>, s </a:t>
            </a:r>
            <a:r>
              <a:rPr lang="vi-VN" dirty="0" smtClean="0">
                <a:latin typeface="Calibri" panose="020F0502020204030204" pitchFamily="34" charset="0"/>
              </a:rPr>
              <a:t>ciljem</a:t>
            </a:r>
            <a:r>
              <a:rPr lang="x-none" dirty="0" smtClean="0">
                <a:latin typeface="Calibri" panose="020F0502020204030204" pitchFamily="34" charset="0"/>
              </a:rPr>
              <a:t> </a:t>
            </a:r>
            <a:r>
              <a:rPr lang="vi-VN" dirty="0" smtClean="0">
                <a:latin typeface="Calibri" panose="020F0502020204030204" pitchFamily="34" charset="0"/>
              </a:rPr>
              <a:t>da </a:t>
            </a:r>
            <a:r>
              <a:rPr lang="vi-VN" dirty="0">
                <a:latin typeface="Calibri" panose="020F0502020204030204" pitchFamily="34" charset="0"/>
              </a:rPr>
              <a:t>reciklaža postane navika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vi-VN" dirty="0" smtClean="0">
                <a:latin typeface="Calibri" panose="020F0502020204030204" pitchFamily="34" charset="0"/>
              </a:rPr>
              <a:t>da </a:t>
            </a:r>
            <a:r>
              <a:rPr lang="vi-VN" dirty="0">
                <a:latin typeface="Calibri" panose="020F0502020204030204" pitchFamily="34" charset="0"/>
              </a:rPr>
              <a:t>se spreči bacanje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x-none" dirty="0">
                <a:latin typeface="Calibri" panose="020F0502020204030204" pitchFamily="34" charset="0"/>
              </a:rPr>
              <a:t>p</a:t>
            </a:r>
            <a:r>
              <a:rPr lang="vi-VN" dirty="0" smtClean="0">
                <a:latin typeface="Calibri" panose="020F0502020204030204" pitchFamily="34" charset="0"/>
              </a:rPr>
              <a:t>ružanje </a:t>
            </a:r>
            <a:r>
              <a:rPr lang="vi-VN" dirty="0">
                <a:latin typeface="Calibri" panose="020F0502020204030204" pitchFamily="34" charset="0"/>
              </a:rPr>
              <a:t>informacija o aspektima zaštite životne sredine u procesu proizvodnje i reciklaže limenki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x-none" dirty="0">
                <a:latin typeface="Calibri" panose="020F0502020204030204" pitchFamily="34" charset="0"/>
              </a:rPr>
              <a:t>s</a:t>
            </a:r>
            <a:r>
              <a:rPr lang="vi-VN" dirty="0" smtClean="0">
                <a:latin typeface="Calibri" panose="020F0502020204030204" pitchFamily="34" charset="0"/>
              </a:rPr>
              <a:t>aradnju </a:t>
            </a:r>
            <a:r>
              <a:rPr lang="vi-VN" dirty="0">
                <a:latin typeface="Calibri" panose="020F0502020204030204" pitchFamily="34" charset="0"/>
              </a:rPr>
              <a:t>s vlastima, školama, relevantnim institucijama i nevladinim organizacijama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2500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Rezultati u 2014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657600"/>
            <a:ext cx="4121150" cy="27510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x-none" dirty="0" smtClean="0"/>
              <a:t>192 škole registrovane u programu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x-none" dirty="0" smtClean="0"/>
              <a:t>Škole prikupile 4 tone u prošloj školskoj godini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x-none" dirty="0" smtClean="0"/>
              <a:t>52 organizovana predavanja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x-none" dirty="0" smtClean="0"/>
              <a:t>16 predstava limenkica ulaznica, 293 kg limenki i oko 4000 posetilaca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x-none" dirty="0" smtClean="0"/>
              <a:t>102 lokacije (hoteli, restorani, kafići, fitnesi) registrovani u program prikupljanja limenki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x-none" dirty="0" smtClean="0"/>
              <a:t>Prisutni na 17 manjih i većih događaja sa prikupljanjem limenki (prese za limenke, kutije ili sl) i prikupljeno je 1167 kg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x-none" dirty="0" smtClean="0"/>
              <a:t>Kontakt sa sakupljačima i reciklerima kroz 0800 255 255, letci, reklame i sl.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x-none" dirty="0" smtClean="0"/>
              <a:t>Širenje aktivnosti na Crnu Goru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457200"/>
            <a:ext cx="4038600" cy="3028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763003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/>
              <a:t>Zakon ambalažni otpad i limenka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7010400" cy="955675"/>
          </a:xfrm>
        </p:spPr>
        <p:txBody>
          <a:bodyPr>
            <a:normAutofit/>
          </a:bodyPr>
          <a:lstStyle/>
          <a:p>
            <a:r>
              <a:rPr lang="x-none" dirty="0" smtClean="0"/>
              <a:t>Količina aluminijumskog pakovanja stavljenog na tržište R.Srbije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33400" y="2362200"/>
            <a:ext cx="6858000" cy="4191000"/>
          </a:xfrm>
        </p:spPr>
        <p:txBody>
          <a:bodyPr>
            <a:normAutofit fontScale="92500" lnSpcReduction="20000"/>
          </a:bodyPr>
          <a:lstStyle/>
          <a:p>
            <a:r>
              <a:rPr lang="x-none" sz="2200" dirty="0"/>
              <a:t>U Izveštaju o upravljanju ambalažom i ambalažnim otpadom u 2011 godini stoji:</a:t>
            </a:r>
            <a:endParaRPr lang="en-US" sz="2200" dirty="0"/>
          </a:p>
          <a:p>
            <a:pPr marL="514350" indent="-514350">
              <a:buFont typeface="+mj-lt"/>
              <a:buAutoNum type="romanLcPeriod"/>
            </a:pPr>
            <a:r>
              <a:rPr lang="x-none" sz="2200" dirty="0" smtClean="0"/>
              <a:t>količina </a:t>
            </a:r>
            <a:r>
              <a:rPr lang="x-none" sz="2200" dirty="0"/>
              <a:t>čelične ambalaže stavljene na tržište Republike Srbije je  5583,1 tona, što iznosi 47,5% od ukupnog metalnog pakovanja</a:t>
            </a:r>
            <a:endParaRPr lang="en-US" sz="2200" dirty="0"/>
          </a:p>
          <a:p>
            <a:pPr marL="514350" indent="-514350">
              <a:buFont typeface="+mj-lt"/>
              <a:buAutoNum type="romanLcPeriod"/>
            </a:pPr>
            <a:r>
              <a:rPr lang="x-none" sz="2200" dirty="0" smtClean="0"/>
              <a:t>količina  </a:t>
            </a:r>
            <a:r>
              <a:rPr lang="x-none" sz="2200" dirty="0"/>
              <a:t>aluminijumske ambalaže stavljene na tržište Republike Srbije je  6157,4 tona, što iznosi 52,5% od ukupnog metalnog pakovanja</a:t>
            </a:r>
            <a:endParaRPr lang="en-US" sz="2200" dirty="0"/>
          </a:p>
          <a:p>
            <a:r>
              <a:rPr lang="x-none" sz="2200" dirty="0" smtClean="0"/>
              <a:t>Taj </a:t>
            </a:r>
            <a:r>
              <a:rPr lang="x-none" sz="2200" dirty="0"/>
              <a:t>trend se ponavlja i u izveštaju o upravljanju ambalažnim otpadom u 2012 godini</a:t>
            </a:r>
            <a:r>
              <a:rPr lang="x-none" sz="2200" dirty="0" smtClean="0"/>
              <a:t>.</a:t>
            </a:r>
          </a:p>
          <a:p>
            <a:r>
              <a:rPr lang="x-none" sz="2200" dirty="0" smtClean="0"/>
              <a:t>Odnosi prema EUROSTAT </a:t>
            </a:r>
            <a:r>
              <a:rPr lang="x-none" sz="2200" dirty="0"/>
              <a:t>izveštajima, procenat prisustva aluminijumskih pakovanja je </a:t>
            </a:r>
            <a:r>
              <a:rPr lang="x-none" sz="2200" b="1" dirty="0"/>
              <a:t>obično daleko manji i kreće se od 10 do 20%</a:t>
            </a:r>
            <a:r>
              <a:rPr lang="x-none" sz="2200" dirty="0"/>
              <a:t> u ukupnom metalnom pakovanju stavljenom na tržište</a:t>
            </a:r>
            <a:r>
              <a:rPr lang="x-none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21958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Nacionalni</a:t>
            </a:r>
            <a:r>
              <a:rPr lang="en-US" dirty="0" smtClean="0"/>
              <a:t> </a:t>
            </a:r>
            <a:r>
              <a:rPr lang="en-US" dirty="0" err="1" smtClean="0"/>
              <a:t>ciljevi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79929065"/>
              </p:ext>
            </p:extLst>
          </p:nvPr>
        </p:nvGraphicFramePr>
        <p:xfrm>
          <a:off x="533400" y="1295400"/>
          <a:ext cx="7213600" cy="4268788"/>
        </p:xfrm>
        <a:graphic>
          <a:graphicData uri="http://schemas.openxmlformats.org/presentationml/2006/ole">
            <p:oleObj spid="_x0000_s25614" name="Worksheet" r:id="rId3" imgW="5495841" imgH="3247957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Odnos</a:t>
            </a:r>
            <a:r>
              <a:rPr lang="en-US" sz="3200" dirty="0" smtClean="0"/>
              <a:t> </a:t>
            </a:r>
            <a:r>
              <a:rPr lang="en-US" sz="3200" dirty="0" err="1" smtClean="0"/>
              <a:t>prikupljenog</a:t>
            </a:r>
            <a:r>
              <a:rPr lang="en-US" sz="3200" dirty="0" smtClean="0"/>
              <a:t> </a:t>
            </a:r>
            <a:r>
              <a:rPr lang="en-US" sz="3200" b="1" dirty="0" err="1" smtClean="0"/>
              <a:t>komunalnog</a:t>
            </a:r>
            <a:r>
              <a:rPr lang="en-US" sz="3200" b="1" dirty="0" smtClean="0"/>
              <a:t> </a:t>
            </a:r>
            <a:r>
              <a:rPr lang="x-none" sz="3200" dirty="0" smtClean="0"/>
              <a:t/>
            </a:r>
            <a:br>
              <a:rPr lang="x-none" sz="3200" dirty="0" smtClean="0"/>
            </a:br>
            <a:r>
              <a:rPr lang="x-none" sz="3200" dirty="0" smtClean="0"/>
              <a:t>i</a:t>
            </a:r>
            <a:r>
              <a:rPr lang="en-US" sz="3200" dirty="0" smtClean="0"/>
              <a:t> </a:t>
            </a:r>
            <a:r>
              <a:rPr lang="en-US" sz="3200" b="1" dirty="0" smtClean="0"/>
              <a:t>ne – </a:t>
            </a:r>
            <a:r>
              <a:rPr lang="en-US" sz="3200" b="1" dirty="0" err="1" smtClean="0"/>
              <a:t>komunalnog</a:t>
            </a:r>
            <a:r>
              <a:rPr lang="en-US" sz="3200" b="1" dirty="0" smtClean="0"/>
              <a:t> </a:t>
            </a:r>
            <a:r>
              <a:rPr lang="en-US" sz="3200" dirty="0" err="1" smtClean="0"/>
              <a:t>ambala</a:t>
            </a:r>
            <a:r>
              <a:rPr lang="x-none" sz="3200" dirty="0" smtClean="0"/>
              <a:t>žnog otpada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296215164"/>
              </p:ext>
            </p:extLst>
          </p:nvPr>
        </p:nvGraphicFramePr>
        <p:xfrm>
          <a:off x="457200" y="1600201"/>
          <a:ext cx="37338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4191000" y="1600200"/>
          <a:ext cx="365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128433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Odnos</a:t>
            </a:r>
            <a:r>
              <a:rPr lang="en-US" sz="2800" dirty="0"/>
              <a:t> </a:t>
            </a:r>
            <a:r>
              <a:rPr lang="en-US" sz="2800" dirty="0" err="1"/>
              <a:t>prikupljenog</a:t>
            </a:r>
            <a:r>
              <a:rPr lang="en-US" sz="2800" dirty="0"/>
              <a:t> </a:t>
            </a:r>
            <a:r>
              <a:rPr lang="en-US" sz="2800" b="1" dirty="0" err="1"/>
              <a:t>komunalnog</a:t>
            </a:r>
            <a:r>
              <a:rPr lang="en-US" sz="2800" b="1" dirty="0"/>
              <a:t> </a:t>
            </a:r>
            <a:r>
              <a:rPr lang="x-none" sz="2800" dirty="0"/>
              <a:t/>
            </a:r>
            <a:br>
              <a:rPr lang="x-none" sz="2800" dirty="0"/>
            </a:br>
            <a:r>
              <a:rPr lang="x-none" sz="2800" dirty="0"/>
              <a:t>i</a:t>
            </a:r>
            <a:r>
              <a:rPr lang="en-US" sz="2800" dirty="0"/>
              <a:t> </a:t>
            </a:r>
            <a:r>
              <a:rPr lang="en-US" sz="2800" b="1" dirty="0"/>
              <a:t>ne – </a:t>
            </a:r>
            <a:r>
              <a:rPr lang="en-US" sz="2800" b="1" dirty="0" err="1"/>
              <a:t>komunalnog</a:t>
            </a:r>
            <a:r>
              <a:rPr lang="en-US" sz="2800" b="1" dirty="0"/>
              <a:t> </a:t>
            </a:r>
            <a:r>
              <a:rPr lang="en-US" sz="2800" dirty="0" err="1"/>
              <a:t>ambala</a:t>
            </a:r>
            <a:r>
              <a:rPr lang="x-none" sz="2800" dirty="0"/>
              <a:t>žnog otpada</a:t>
            </a:r>
            <a:r>
              <a:rPr lang="en-US" sz="2800" dirty="0"/>
              <a:t> </a:t>
            </a:r>
            <a:r>
              <a:rPr lang="x-none" sz="2800" dirty="0" smtClean="0"/>
              <a:t>METALI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3276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191000" y="1600200"/>
          <a:ext cx="365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637513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Metali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1339658425"/>
              </p:ext>
            </p:extLst>
          </p:nvPr>
        </p:nvGraphicFramePr>
        <p:xfrm>
          <a:off x="762000" y="3505200"/>
          <a:ext cx="3276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/>
                <a:gridCol w="1638300"/>
              </a:tblGrid>
              <a:tr h="370840">
                <a:tc>
                  <a:txBody>
                    <a:bodyPr/>
                    <a:lstStyle/>
                    <a:p>
                      <a:r>
                        <a:rPr lang="x-none" dirty="0" smtClean="0"/>
                        <a:t>Fe</a:t>
                      </a:r>
                      <a:r>
                        <a:rPr lang="x-none" baseline="0" dirty="0" smtClean="0"/>
                        <a:t> godina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tona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x-none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673.8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x-none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4215.9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x-none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3230.9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375731716"/>
              </p:ext>
            </p:extLst>
          </p:nvPr>
        </p:nvGraphicFramePr>
        <p:xfrm>
          <a:off x="4191000" y="1600200"/>
          <a:ext cx="365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841567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528</Words>
  <Application>Microsoft Office PowerPoint</Application>
  <PresentationFormat>On-screen Show (4:3)</PresentationFormat>
  <Paragraphs>85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Office Theme</vt:lpstr>
      <vt:lpstr>Worksheet</vt:lpstr>
      <vt:lpstr>Chart</vt:lpstr>
      <vt:lpstr>RECIKLAŽA LIMENKI IZAZOVI</vt:lpstr>
      <vt:lpstr>Limenke &amp;  održivost</vt:lpstr>
      <vt:lpstr>Ko smo mi?</vt:lpstr>
      <vt:lpstr>Rezultati u 2014</vt:lpstr>
      <vt:lpstr>Zakon ambalažni otpad i limenka </vt:lpstr>
      <vt:lpstr>Nacionalni ciljevi </vt:lpstr>
      <vt:lpstr>Odnos prikupljenog komunalnog  i ne – komunalnog ambalažnog otpada </vt:lpstr>
      <vt:lpstr>Odnos prikupljenog komunalnog  i ne – komunalnog ambalažnog otpada METALI</vt:lpstr>
      <vt:lpstr>Metali</vt:lpstr>
      <vt:lpstr>Zakon o ambalažnom otpadu donosi porast količina iz JP</vt:lpstr>
      <vt:lpstr>Rešenje?</vt:lpstr>
      <vt:lpstr>Brazil </vt:lpstr>
      <vt:lpstr>Holandija</vt:lpstr>
      <vt:lpstr>METAL PERMANENTNO DOSTUPAN MATERIJAL</vt:lpstr>
    </vt:vector>
  </TitlesOfParts>
  <Company>Ball Packaging Europe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bgdkisje</dc:creator>
  <cp:lastModifiedBy> </cp:lastModifiedBy>
  <cp:revision>43</cp:revision>
  <dcterms:created xsi:type="dcterms:W3CDTF">2012-01-25T11:11:46Z</dcterms:created>
  <dcterms:modified xsi:type="dcterms:W3CDTF">2014-10-15T10:00:36Z</dcterms:modified>
</cp:coreProperties>
</file>