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322" r:id="rId2"/>
    <p:sldId id="393" r:id="rId3"/>
    <p:sldId id="399" r:id="rId4"/>
    <p:sldId id="400" r:id="rId5"/>
    <p:sldId id="401" r:id="rId6"/>
    <p:sldId id="398" r:id="rId7"/>
    <p:sldId id="395" r:id="rId8"/>
    <p:sldId id="402" r:id="rId9"/>
    <p:sldId id="403" r:id="rId10"/>
    <p:sldId id="404" r:id="rId11"/>
    <p:sldId id="390" r:id="rId12"/>
  </p:sldIdLst>
  <p:sldSz cx="9144000" cy="6858000" type="screen4x3"/>
  <p:notesSz cx="6735763" cy="9799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7155"/>
    <a:srgbClr val="397F5F"/>
    <a:srgbClr val="003300"/>
    <a:srgbClr val="009900"/>
    <a:srgbClr val="83B769"/>
    <a:srgbClr val="FFC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221" autoAdjust="0"/>
    <p:restoredTop sz="98993" autoAdjust="0"/>
  </p:normalViewPr>
  <p:slideViewPr>
    <p:cSldViewPr>
      <p:cViewPr>
        <p:scale>
          <a:sx n="75" d="100"/>
          <a:sy n="75" d="100"/>
        </p:scale>
        <p:origin x="6" y="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7C88-D94C-43AF-9026-1BA4F74C0B64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DC9B536-8A93-4C5C-8D89-26E7BE11F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7C88-D94C-43AF-9026-1BA4F74C0B64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9B536-8A93-4C5C-8D89-26E7BE11F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7C88-D94C-43AF-9026-1BA4F74C0B64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9B536-8A93-4C5C-8D89-26E7BE11F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7C88-D94C-43AF-9026-1BA4F74C0B64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DC9B536-8A93-4C5C-8D89-26E7BE11F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7C88-D94C-43AF-9026-1BA4F74C0B64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9B536-8A93-4C5C-8D89-26E7BE11F3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7C88-D94C-43AF-9026-1BA4F74C0B64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9B536-8A93-4C5C-8D89-26E7BE11F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7C88-D94C-43AF-9026-1BA4F74C0B64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DC9B536-8A93-4C5C-8D89-26E7BE11F3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7C88-D94C-43AF-9026-1BA4F74C0B64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9B536-8A93-4C5C-8D89-26E7BE11F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7C88-D94C-43AF-9026-1BA4F74C0B64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9B536-8A93-4C5C-8D89-26E7BE11F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7C88-D94C-43AF-9026-1BA4F74C0B64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9B536-8A93-4C5C-8D89-26E7BE11F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7C88-D94C-43AF-9026-1BA4F74C0B64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9B536-8A93-4C5C-8D89-26E7BE11F3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7617C88-D94C-43AF-9026-1BA4F74C0B64}" type="datetimeFigureOut">
              <a:rPr lang="en-US" smtClean="0"/>
              <a:pPr/>
              <a:t>10/9/2013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DC9B536-8A93-4C5C-8D89-26E7BE11F3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295400"/>
            <a:ext cx="8305800" cy="3810000"/>
          </a:xfrm>
        </p:spPr>
        <p:txBody>
          <a:bodyPr anchor="b">
            <a:noAutofit/>
          </a:bodyPr>
          <a:lstStyle/>
          <a:p>
            <a:pPr algn="ctr"/>
            <a:r>
              <a:rPr lang="x-none" sz="3200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Fabrika </a:t>
            </a:r>
            <a:r>
              <a:rPr lang="x-none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kartona </a:t>
            </a:r>
            <a:r>
              <a:rPr lang="x-none" sz="3200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Umka doo</a:t>
            </a:r>
            <a:r>
              <a:rPr lang="sr-Latn-CS" sz="3200" b="1" dirty="0" smtClean="0">
                <a:solidFill>
                  <a:srgbClr val="337155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r-Latn-CS" sz="3200" b="1" dirty="0" smtClean="0">
                <a:solidFill>
                  <a:srgbClr val="337155"/>
                </a:solidFill>
                <a:latin typeface="Calibri" pitchFamily="34" charset="0"/>
                <a:cs typeface="Calibri" pitchFamily="34" charset="0"/>
              </a:rPr>
            </a:br>
            <a:r>
              <a:rPr lang="sr-Latn-CS" sz="3200" b="1" dirty="0" smtClean="0">
                <a:solidFill>
                  <a:srgbClr val="337155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r-Latn-CS" sz="3200" b="1" dirty="0" smtClean="0">
                <a:solidFill>
                  <a:srgbClr val="337155"/>
                </a:solidFill>
                <a:latin typeface="Calibri" pitchFamily="34" charset="0"/>
                <a:cs typeface="Calibri" pitchFamily="34" charset="0"/>
              </a:rPr>
            </a:br>
            <a:r>
              <a:rPr lang="sr-Latn-CS" sz="3200" b="1" dirty="0" smtClean="0">
                <a:solidFill>
                  <a:srgbClr val="337155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r-Latn-CS" sz="3200" b="1" dirty="0" smtClean="0">
                <a:solidFill>
                  <a:srgbClr val="337155"/>
                </a:solidFill>
                <a:latin typeface="Calibri" pitchFamily="34" charset="0"/>
                <a:cs typeface="Calibri" pitchFamily="34" charset="0"/>
              </a:rPr>
            </a:br>
            <a:r>
              <a:rPr lang="sr-Latn-CS" sz="3200" b="1" dirty="0" smtClean="0">
                <a:solidFill>
                  <a:srgbClr val="337155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r-Latn-CS" sz="3200" b="1" dirty="0" smtClean="0">
                <a:solidFill>
                  <a:srgbClr val="337155"/>
                </a:solidFill>
                <a:latin typeface="Calibri" pitchFamily="34" charset="0"/>
                <a:cs typeface="Calibri" pitchFamily="34" charset="0"/>
              </a:rPr>
            </a:br>
            <a:r>
              <a:rPr lang="sr-Latn-CS" sz="3200" b="1" dirty="0" smtClean="0">
                <a:solidFill>
                  <a:srgbClr val="337155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r-Latn-CS" sz="3200" b="1" dirty="0" smtClean="0">
                <a:solidFill>
                  <a:srgbClr val="337155"/>
                </a:solidFill>
                <a:latin typeface="Calibri" pitchFamily="34" charset="0"/>
                <a:cs typeface="Calibri" pitchFamily="34" charset="0"/>
              </a:rPr>
            </a:br>
            <a:r>
              <a:rPr lang="sr-Latn-CS" sz="3200" b="1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09.oktobar 2013.godine</a:t>
            </a:r>
            <a:r>
              <a:rPr lang="sr-Latn-CS" sz="4400" b="1" dirty="0" smtClean="0">
                <a:solidFill>
                  <a:srgbClr val="337155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r-Latn-CS" sz="4400" b="1" dirty="0" smtClean="0">
                <a:solidFill>
                  <a:srgbClr val="337155"/>
                </a:solidFill>
                <a:latin typeface="Calibri" pitchFamily="34" charset="0"/>
                <a:cs typeface="Calibri" pitchFamily="34" charset="0"/>
              </a:rPr>
            </a:br>
            <a:endParaRPr lang="en-US" sz="4400" b="1" dirty="0">
              <a:solidFill>
                <a:srgbClr val="337155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16" y="152400"/>
            <a:ext cx="1057963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ecofair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8949" y="2286000"/>
            <a:ext cx="2626103" cy="16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985635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r>
              <a:rPr lang="vi-VN" sz="1800" b="1" dirty="0">
                <a:latin typeface="Calibri" panose="020F0502020204030204" pitchFamily="34" charset="0"/>
              </a:rPr>
              <a:t>Potencijali reciklažne industrije i mogućnosti za unapređenje sakupljanja i reciklaže otpadnog papira</a:t>
            </a:r>
            <a:endParaRPr lang="x-none" sz="18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vi-VN" sz="3000" dirty="0" smtClean="0">
                <a:latin typeface="Calibri" panose="020F0502020204030204" pitchFamily="34" charset="0"/>
              </a:rPr>
              <a:t>Povećanjem </a:t>
            </a:r>
            <a:r>
              <a:rPr lang="vi-VN" sz="3000" dirty="0">
                <a:latin typeface="Calibri" panose="020F0502020204030204" pitchFamily="34" charset="0"/>
              </a:rPr>
              <a:t>subvencija za sakupljane ambalažnog otpada postižemo</a:t>
            </a:r>
            <a:r>
              <a:rPr lang="vi-VN" sz="3000" dirty="0" smtClean="0">
                <a:latin typeface="Calibri" panose="020F0502020204030204" pitchFamily="34" charset="0"/>
              </a:rPr>
              <a:t>:</a:t>
            </a:r>
            <a:endParaRPr lang="vi-VN" sz="3000" dirty="0">
              <a:latin typeface="Calibri" panose="020F0502020204030204" pitchFamily="34" charset="0"/>
            </a:endParaRPr>
          </a:p>
          <a:p>
            <a:r>
              <a:rPr lang="vi-VN" sz="3000" dirty="0" smtClean="0">
                <a:latin typeface="Calibri" panose="020F0502020204030204" pitchFamily="34" charset="0"/>
              </a:rPr>
              <a:t>Bolju </a:t>
            </a:r>
            <a:r>
              <a:rPr lang="vi-VN" sz="3000" dirty="0">
                <a:latin typeface="Calibri" panose="020F0502020204030204" pitchFamily="34" charset="0"/>
              </a:rPr>
              <a:t>opremljenost sakupljača - efikasniji rad i povećanje </a:t>
            </a:r>
            <a:r>
              <a:rPr lang="vi-VN" sz="3000" dirty="0" smtClean="0">
                <a:latin typeface="Calibri" panose="020F0502020204030204" pitchFamily="34" charset="0"/>
              </a:rPr>
              <a:t>kapaciteta</a:t>
            </a:r>
            <a:endParaRPr lang="x-none" sz="3000" dirty="0" smtClean="0">
              <a:latin typeface="Calibri" panose="020F0502020204030204" pitchFamily="34" charset="0"/>
            </a:endParaRPr>
          </a:p>
          <a:p>
            <a:r>
              <a:rPr lang="vi-VN" sz="3000" dirty="0" smtClean="0">
                <a:latin typeface="Calibri" panose="020F0502020204030204" pitchFamily="34" charset="0"/>
              </a:rPr>
              <a:t>Umanjenje </a:t>
            </a:r>
            <a:r>
              <a:rPr lang="vi-VN" sz="3000" dirty="0">
                <a:latin typeface="Calibri" panose="020F0502020204030204" pitchFamily="34" charset="0"/>
              </a:rPr>
              <a:t>uticaja oscilacija cena sekundarnih sirovina na profitabilnost rada</a:t>
            </a:r>
          </a:p>
          <a:p>
            <a:r>
              <a:rPr lang="vi-VN" sz="3000" dirty="0" smtClean="0">
                <a:latin typeface="Calibri" panose="020F0502020204030204" pitchFamily="34" charset="0"/>
              </a:rPr>
              <a:t>Dalji </a:t>
            </a:r>
            <a:r>
              <a:rPr lang="vi-VN" sz="3000" dirty="0">
                <a:latin typeface="Calibri" panose="020F0502020204030204" pitchFamily="34" charset="0"/>
              </a:rPr>
              <a:t>razvoj "zelene ekonomije" i otvaranje novih radnih mesta</a:t>
            </a:r>
          </a:p>
          <a:p>
            <a:r>
              <a:rPr lang="vi-VN" sz="3000" dirty="0" smtClean="0">
                <a:latin typeface="Calibri" panose="020F0502020204030204" pitchFamily="34" charset="0"/>
              </a:rPr>
              <a:t>Zapošljavanje </a:t>
            </a:r>
            <a:r>
              <a:rPr lang="vi-VN" sz="3000" dirty="0">
                <a:latin typeface="Calibri" panose="020F0502020204030204" pitchFamily="34" charset="0"/>
              </a:rPr>
              <a:t>socijano ugroženih kategorija stanovništva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193999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1295400"/>
            <a:ext cx="563880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x-none" sz="7200" b="1" cap="all" spc="0" dirty="0" smtClean="0">
                <a:ln w="0"/>
                <a:solidFill>
                  <a:srgbClr val="397F5F"/>
                </a:solidFill>
                <a:effectLst/>
                <a:latin typeface="Calibri" panose="020F0502020204030204" pitchFamily="34" charset="0"/>
              </a:rPr>
              <a:t>Hvala na </a:t>
            </a:r>
          </a:p>
          <a:p>
            <a:pPr algn="ctr"/>
            <a:r>
              <a:rPr lang="sr-Latn-CS" sz="7200" b="1" cap="all" spc="0" dirty="0" smtClean="0">
                <a:ln w="0"/>
                <a:solidFill>
                  <a:srgbClr val="397F5F"/>
                </a:solidFill>
                <a:effectLst/>
                <a:latin typeface="Calibri" panose="020F0502020204030204" pitchFamily="34" charset="0"/>
              </a:rPr>
              <a:t>P</a:t>
            </a:r>
            <a:r>
              <a:rPr lang="x-none" sz="7200" b="1" cap="all" spc="0" smtClean="0">
                <a:ln w="0"/>
                <a:solidFill>
                  <a:srgbClr val="397F5F"/>
                </a:solidFill>
                <a:effectLst/>
                <a:latin typeface="Calibri" panose="020F0502020204030204" pitchFamily="34" charset="0"/>
              </a:rPr>
              <a:t>ažnji</a:t>
            </a:r>
            <a:endParaRPr lang="sr-Latn-CS" sz="7200" b="1" cap="all" spc="0" dirty="0" smtClean="0">
              <a:ln w="0"/>
              <a:solidFill>
                <a:srgbClr val="397F5F"/>
              </a:solidFill>
              <a:effectLst/>
              <a:latin typeface="Calibri" panose="020F0502020204030204" pitchFamily="34" charset="0"/>
            </a:endParaRPr>
          </a:p>
          <a:p>
            <a:pPr algn="ctr"/>
            <a:endParaRPr lang="en-US" sz="8000" b="1" cap="all" spc="0" dirty="0">
              <a:ln w="0"/>
              <a:solidFill>
                <a:srgbClr val="397F5F"/>
              </a:solidFill>
              <a:effectLst>
                <a:reflection blurRad="12700" stA="50000" endPos="50000" dist="5000" dir="5400000" sy="-100000" rotWithShape="0"/>
              </a:effectLst>
              <a:latin typeface="Calibri" panose="020F0502020204030204" pitchFamily="34" charset="0"/>
            </a:endParaRP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9500" y="3581400"/>
            <a:ext cx="1905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586909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b="1" dirty="0" smtClean="0">
                <a:solidFill>
                  <a:schemeClr val="tx1"/>
                </a:solidFill>
                <a:latin typeface="Calibri" pitchFamily="34" charset="0"/>
              </a:rPr>
              <a:t>O nama</a:t>
            </a:r>
            <a:endParaRPr lang="sr-Latn-CS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sr-Latn-CS" sz="3400" b="1" dirty="0" smtClean="0">
                <a:solidFill>
                  <a:schemeClr val="tx1"/>
                </a:solidFill>
                <a:latin typeface="Calibri" pitchFamily="34" charset="0"/>
              </a:rPr>
              <a:t>Fabrika kartona UMKA </a:t>
            </a:r>
            <a:r>
              <a:rPr lang="sr-Latn-CS" sz="3400" dirty="0" smtClean="0">
                <a:solidFill>
                  <a:schemeClr val="tx1"/>
                </a:solidFill>
                <a:latin typeface="Calibri" pitchFamily="34" charset="0"/>
              </a:rPr>
              <a:t>je proizvođač hromo kartona (WLC – </a:t>
            </a:r>
            <a:r>
              <a:rPr lang="sr-Latn-CS" sz="3400" i="1" dirty="0" smtClean="0">
                <a:solidFill>
                  <a:schemeClr val="tx1"/>
                </a:solidFill>
                <a:latin typeface="Calibri" pitchFamily="34" charset="0"/>
              </a:rPr>
              <a:t>whitelined chipboard</a:t>
            </a:r>
            <a:r>
              <a:rPr lang="sr-Latn-CS" sz="3400" dirty="0" smtClean="0">
                <a:solidFill>
                  <a:schemeClr val="tx1"/>
                </a:solidFill>
                <a:latin typeface="Calibri" pitchFamily="34" charset="0"/>
              </a:rPr>
              <a:t>) </a:t>
            </a:r>
            <a:endParaRPr lang="en-US" sz="3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/>
            <a:r>
              <a:rPr lang="en-US" sz="3400" b="1" dirty="0" err="1" smtClean="0">
                <a:solidFill>
                  <a:schemeClr val="tx1"/>
                </a:solidFill>
                <a:latin typeface="Calibri" pitchFamily="34" charset="0"/>
              </a:rPr>
              <a:t>Osnovna</a:t>
            </a:r>
            <a:r>
              <a:rPr lang="en-US" sz="34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Calibri" pitchFamily="34" charset="0"/>
              </a:rPr>
              <a:t>sirovina</a:t>
            </a:r>
            <a:r>
              <a:rPr lang="x-none" sz="3400" b="1" dirty="0" smtClean="0">
                <a:solidFill>
                  <a:schemeClr val="tx1"/>
                </a:solidFill>
                <a:latin typeface="Calibri" pitchFamily="34" charset="0"/>
              </a:rPr>
              <a:t>: </a:t>
            </a:r>
            <a:r>
              <a:rPr lang="x-none" sz="3400" dirty="0" smtClean="0">
                <a:solidFill>
                  <a:schemeClr val="tx1"/>
                </a:solidFill>
                <a:latin typeface="Calibri" pitchFamily="34" charset="0"/>
              </a:rPr>
              <a:t>Otpadni papir 100%</a:t>
            </a:r>
            <a:endParaRPr lang="sr-Latn-CS" sz="3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/>
            <a:r>
              <a:rPr lang="sr-Latn-CS" sz="3400" b="1" dirty="0" smtClean="0">
                <a:solidFill>
                  <a:schemeClr val="tx1"/>
                </a:solidFill>
                <a:latin typeface="Calibri" pitchFamily="34" charset="0"/>
              </a:rPr>
              <a:t>Kvaliteti: </a:t>
            </a:r>
            <a:r>
              <a:rPr lang="sr-Latn-CS" sz="3400" dirty="0" smtClean="0">
                <a:solidFill>
                  <a:schemeClr val="tx1"/>
                </a:solidFill>
                <a:latin typeface="Calibri" pitchFamily="34" charset="0"/>
              </a:rPr>
              <a:t>GD2 (belo-sivi karton) i GT2 (belo-beli karton)</a:t>
            </a:r>
          </a:p>
          <a:p>
            <a:pPr algn="just"/>
            <a:r>
              <a:rPr lang="sr-Latn-CS" sz="3400" b="1" dirty="0" smtClean="0">
                <a:solidFill>
                  <a:schemeClr val="tx1"/>
                </a:solidFill>
                <a:latin typeface="Calibri" pitchFamily="34" charset="0"/>
              </a:rPr>
              <a:t>Primena:</a:t>
            </a:r>
            <a:r>
              <a:rPr lang="sr-Latn-CS" sz="34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sr-Latn-CS" sz="3400" dirty="0" smtClean="0">
                <a:solidFill>
                  <a:schemeClr val="tx1"/>
                </a:solidFill>
                <a:latin typeface="Calibri" pitchFamily="34" charset="0"/>
              </a:rPr>
              <a:t>Izrada kartonske ambalaže za potrebe prehrambene, farmaceutske, hemijske, duvanske, tekstilne, automobilske industrije i industrije rezervnih delova za mašinsku industriju </a:t>
            </a:r>
          </a:p>
          <a:p>
            <a:pPr algn="just"/>
            <a:endParaRPr lang="sr-Latn-CS" sz="3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/>
            <a:endParaRPr lang="sr-Latn-CS" sz="3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/>
            <a:endParaRPr lang="sr-Latn-CS" sz="3400" dirty="0" smtClean="0">
              <a:solidFill>
                <a:srgbClr val="337155"/>
              </a:solidFill>
              <a:latin typeface="Calibri" pitchFamily="34" charset="0"/>
            </a:endParaRPr>
          </a:p>
          <a:p>
            <a:endParaRPr lang="sr-Latn-C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00" y="2235200"/>
            <a:ext cx="3095625" cy="2286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00" y="685800"/>
            <a:ext cx="3095625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4343400"/>
            <a:ext cx="3095625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1825" y="3532261"/>
            <a:ext cx="2895600" cy="21382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4724400"/>
            <a:ext cx="3095625" cy="1968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2975" y="2389261"/>
            <a:ext cx="3095625" cy="2286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sr-Latn-CS" b="1" dirty="0" smtClean="0">
                <a:latin typeface="Calibri" pitchFamily="34" charset="0"/>
              </a:rPr>
              <a:t>primena</a:t>
            </a:r>
            <a:endParaRPr lang="sr-Latn-CS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702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O nama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vi-VN" dirty="0">
                <a:latin typeface="Calibri" panose="020F0502020204030204" pitchFamily="34" charset="0"/>
              </a:rPr>
              <a:t>Fabrika kartona UMKA je najveći recikler u Srbiji i jedan od najvećih srpskih </a:t>
            </a:r>
            <a:r>
              <a:rPr lang="vi-VN" dirty="0" smtClean="0">
                <a:latin typeface="Calibri" panose="020F0502020204030204" pitchFamily="34" charset="0"/>
              </a:rPr>
              <a:t>izvoznika</a:t>
            </a:r>
            <a:endParaRPr lang="x-none" dirty="0" smtClean="0">
              <a:latin typeface="Calibri" panose="020F0502020204030204" pitchFamily="34" charset="0"/>
            </a:endParaRPr>
          </a:p>
          <a:p>
            <a:endParaRPr lang="vi-VN" dirty="0">
              <a:latin typeface="Calibri" panose="020F0502020204030204" pitchFamily="34" charset="0"/>
            </a:endParaRPr>
          </a:p>
          <a:p>
            <a:r>
              <a:rPr lang="vi-VN" b="1" dirty="0">
                <a:latin typeface="Calibri" panose="020F0502020204030204" pitchFamily="34" charset="0"/>
              </a:rPr>
              <a:t>Izvoz:</a:t>
            </a:r>
            <a:r>
              <a:rPr lang="vi-VN" dirty="0">
                <a:latin typeface="Calibri" panose="020F0502020204030204" pitchFamily="34" charset="0"/>
              </a:rPr>
              <a:t> cca 85% ukupne </a:t>
            </a:r>
            <a:r>
              <a:rPr lang="vi-VN" dirty="0" smtClean="0">
                <a:latin typeface="Calibri" panose="020F0502020204030204" pitchFamily="34" charset="0"/>
              </a:rPr>
              <a:t>proizvodnje</a:t>
            </a:r>
            <a:endParaRPr lang="x-none" dirty="0" smtClean="0">
              <a:latin typeface="Calibri" panose="020F0502020204030204" pitchFamily="34" charset="0"/>
            </a:endParaRPr>
          </a:p>
          <a:p>
            <a:endParaRPr lang="vi-VN" dirty="0">
              <a:latin typeface="Calibri" panose="020F0502020204030204" pitchFamily="34" charset="0"/>
            </a:endParaRPr>
          </a:p>
          <a:p>
            <a:r>
              <a:rPr lang="vi-VN" b="1" dirty="0">
                <a:latin typeface="Calibri" panose="020F0502020204030204" pitchFamily="34" charset="0"/>
              </a:rPr>
              <a:t>Tržišta</a:t>
            </a:r>
            <a:r>
              <a:rPr lang="vi-VN" dirty="0">
                <a:latin typeface="Calibri" panose="020F0502020204030204" pitchFamily="34" charset="0"/>
              </a:rPr>
              <a:t> </a:t>
            </a:r>
            <a:r>
              <a:rPr lang="vi-VN" b="1" dirty="0">
                <a:latin typeface="Calibri" panose="020F0502020204030204" pitchFamily="34" charset="0"/>
              </a:rPr>
              <a:t>:</a:t>
            </a:r>
            <a:r>
              <a:rPr lang="vi-VN" dirty="0">
                <a:latin typeface="Calibri" panose="020F0502020204030204" pitchFamily="34" charset="0"/>
              </a:rPr>
              <a:t> cca </a:t>
            </a:r>
            <a:r>
              <a:rPr lang="vi-VN" dirty="0" smtClean="0">
                <a:latin typeface="Calibri" panose="020F0502020204030204" pitchFamily="34" charset="0"/>
              </a:rPr>
              <a:t>36</a:t>
            </a:r>
            <a:endParaRPr lang="x-none" dirty="0" smtClean="0">
              <a:latin typeface="Calibri" panose="020F0502020204030204" pitchFamily="34" charset="0"/>
            </a:endParaRPr>
          </a:p>
          <a:p>
            <a:endParaRPr lang="vi-VN" dirty="0">
              <a:latin typeface="Calibri" panose="020F0502020204030204" pitchFamily="34" charset="0"/>
            </a:endParaRPr>
          </a:p>
          <a:p>
            <a:r>
              <a:rPr lang="vi-VN" b="1" dirty="0">
                <a:latin typeface="Calibri" panose="020F0502020204030204" pitchFamily="34" charset="0"/>
              </a:rPr>
              <a:t>Najveća izvozna  tržista: </a:t>
            </a:r>
            <a:r>
              <a:rPr lang="vi-VN" dirty="0">
                <a:latin typeface="Calibri" panose="020F0502020204030204" pitchFamily="34" charset="0"/>
              </a:rPr>
              <a:t>Nemačka, Poljska, Češka, Rumunija, Mađarska, itd. 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65739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Top 15 tržišta umke u 2013</a:t>
            </a:r>
            <a:endParaRPr lang="x-non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5876" y="1202532"/>
            <a:ext cx="6642724" cy="542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8109" y="4637836"/>
            <a:ext cx="534194" cy="38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080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 smtClean="0">
                <a:latin typeface="Calibri" pitchFamily="34" charset="0"/>
              </a:rPr>
              <a:t>O nama</a:t>
            </a:r>
            <a:endParaRPr lang="sr-Latn-CS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CS" b="1" dirty="0">
                <a:solidFill>
                  <a:schemeClr val="tx1"/>
                </a:solidFill>
                <a:latin typeface="Calibri" pitchFamily="34" charset="0"/>
              </a:rPr>
              <a:t>Broj zaposlenih: </a:t>
            </a:r>
            <a:r>
              <a:rPr lang="sr-Latn-CS" dirty="0" smtClean="0">
                <a:solidFill>
                  <a:schemeClr val="tx1"/>
                </a:solidFill>
                <a:latin typeface="Calibri" pitchFamily="34" charset="0"/>
              </a:rPr>
              <a:t>311</a:t>
            </a:r>
          </a:p>
          <a:p>
            <a:pPr algn="just"/>
            <a:endParaRPr lang="sr-Latn-CS" dirty="0">
              <a:solidFill>
                <a:schemeClr val="tx1"/>
              </a:solidFill>
              <a:latin typeface="Calibri" pitchFamily="34" charset="0"/>
            </a:endParaRPr>
          </a:p>
          <a:p>
            <a:pPr algn="just"/>
            <a:r>
              <a:rPr lang="sr-Latn-CS" b="1" dirty="0">
                <a:solidFill>
                  <a:schemeClr val="tx1"/>
                </a:solidFill>
                <a:latin typeface="Calibri" pitchFamily="34" charset="0"/>
              </a:rPr>
              <a:t>Ulaganja u opremu: Preko 45 miliona eur </a:t>
            </a:r>
            <a:r>
              <a:rPr lang="sr-Latn-CS" b="1" dirty="0" smtClean="0">
                <a:solidFill>
                  <a:schemeClr val="tx1"/>
                </a:solidFill>
                <a:latin typeface="Calibri" pitchFamily="34" charset="0"/>
              </a:rPr>
              <a:t>(2003-2013.,Kapacitet 2003. </a:t>
            </a:r>
            <a:r>
              <a:rPr lang="sr-Latn-CS" b="1" dirty="0">
                <a:solidFill>
                  <a:schemeClr val="tx1"/>
                </a:solidFill>
                <a:latin typeface="Calibri" pitchFamily="34" charset="0"/>
              </a:rPr>
              <a:t>- </a:t>
            </a:r>
            <a:r>
              <a:rPr lang="sr-Latn-CS" b="1" dirty="0" smtClean="0">
                <a:solidFill>
                  <a:schemeClr val="tx1"/>
                </a:solidFill>
                <a:latin typeface="Calibri" pitchFamily="34" charset="0"/>
              </a:rPr>
              <a:t>45.000t/g)</a:t>
            </a:r>
            <a:endParaRPr lang="sr-Latn-CS" b="1" dirty="0">
              <a:solidFill>
                <a:schemeClr val="tx1"/>
              </a:solidFill>
              <a:latin typeface="Calibri" pitchFamily="34" charset="0"/>
            </a:endParaRPr>
          </a:p>
          <a:p>
            <a:pPr algn="just"/>
            <a:r>
              <a:rPr lang="sr-Latn-CS" b="1" dirty="0">
                <a:solidFill>
                  <a:schemeClr val="tx1"/>
                </a:solidFill>
                <a:latin typeface="Calibri" pitchFamily="34" charset="0"/>
              </a:rPr>
              <a:t>Kapacitet </a:t>
            </a:r>
            <a:r>
              <a:rPr lang="sr-Latn-CS" b="1" dirty="0" smtClean="0">
                <a:solidFill>
                  <a:schemeClr val="tx1"/>
                </a:solidFill>
                <a:latin typeface="Calibri" pitchFamily="34" charset="0"/>
              </a:rPr>
              <a:t> 2013. : 105.000t/g</a:t>
            </a:r>
          </a:p>
          <a:p>
            <a:pPr marL="0" indent="0" algn="just">
              <a:buNone/>
            </a:pPr>
            <a:r>
              <a:rPr lang="sr-Latn-CS" b="1" dirty="0" smtClean="0">
                <a:solidFill>
                  <a:schemeClr val="tx1"/>
                </a:solidFill>
                <a:latin typeface="Calibri" pitchFamily="34" charset="0"/>
              </a:rPr>
              <a:t>    Planirani </a:t>
            </a:r>
            <a:r>
              <a:rPr lang="sr-Latn-CS" b="1" dirty="0">
                <a:solidFill>
                  <a:schemeClr val="tx1"/>
                </a:solidFill>
                <a:latin typeface="Calibri" pitchFamily="34" charset="0"/>
              </a:rPr>
              <a:t>k</a:t>
            </a:r>
            <a:r>
              <a:rPr lang="sr-Latn-CS" b="1" dirty="0" smtClean="0">
                <a:solidFill>
                  <a:schemeClr val="tx1"/>
                </a:solidFill>
                <a:latin typeface="Calibri" pitchFamily="34" charset="0"/>
              </a:rPr>
              <a:t>apacitet  2014.: 125.000t/g</a:t>
            </a:r>
            <a:endParaRPr lang="sr-Latn-CS" b="1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 algn="just">
              <a:buNone/>
            </a:pPr>
            <a:r>
              <a:rPr lang="sr-Latn-CS" b="1" dirty="0" smtClean="0">
                <a:solidFill>
                  <a:schemeClr val="tx1"/>
                </a:solidFill>
                <a:latin typeface="Calibri" pitchFamily="34" charset="0"/>
              </a:rPr>
              <a:t>    Planirani </a:t>
            </a:r>
            <a:r>
              <a:rPr lang="sr-Latn-CS" b="1" dirty="0">
                <a:solidFill>
                  <a:schemeClr val="tx1"/>
                </a:solidFill>
                <a:latin typeface="Calibri" pitchFamily="34" charset="0"/>
              </a:rPr>
              <a:t>kapacitet </a:t>
            </a:r>
            <a:r>
              <a:rPr lang="sr-Latn-CS" b="1" dirty="0" smtClean="0">
                <a:solidFill>
                  <a:schemeClr val="tx1"/>
                </a:solidFill>
                <a:latin typeface="Calibri" pitchFamily="34" charset="0"/>
              </a:rPr>
              <a:t> 2015.: 150.000t/g</a:t>
            </a:r>
            <a:endParaRPr lang="sr-Latn-CS" b="1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 algn="just">
              <a:buNone/>
            </a:pPr>
            <a:endParaRPr lang="sr-Latn-CS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 algn="just">
              <a:buNone/>
            </a:pPr>
            <a:endParaRPr lang="sr-Latn-CS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 algn="just">
              <a:buNone/>
            </a:pPr>
            <a:endParaRPr lang="sr-Latn-CS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 algn="just">
              <a:buNone/>
            </a:pPr>
            <a:endParaRPr lang="sr-Latn-CS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 algn="just">
              <a:buNone/>
            </a:pPr>
            <a:endParaRPr lang="sr-Latn-CS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 algn="just">
              <a:buNone/>
            </a:pPr>
            <a:endParaRPr lang="sr-Latn-CS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/>
            <a:endParaRPr lang="sr-Latn-CS" dirty="0">
              <a:solidFill>
                <a:schemeClr val="tx1"/>
              </a:solidFill>
              <a:latin typeface="Calibri" pitchFamily="34" charset="0"/>
            </a:endParaRPr>
          </a:p>
          <a:p>
            <a:pPr algn="just"/>
            <a:endParaRPr lang="sr-Latn-CS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/>
            <a:endParaRPr lang="sr-Latn-CS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sr-Latn-C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Stari papir 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b="1" dirty="0" smtClean="0">
                <a:latin typeface="Calibri" panose="020F0502020204030204" pitchFamily="34" charset="0"/>
              </a:rPr>
              <a:t>Generisanje sp u Srbiji: </a:t>
            </a:r>
            <a:r>
              <a:rPr lang="x-none" dirty="0">
                <a:latin typeface="Calibri" panose="020F0502020204030204" pitchFamily="34" charset="0"/>
              </a:rPr>
              <a:t>7,500,000 </a:t>
            </a:r>
            <a:r>
              <a:rPr lang="x-none" dirty="0" smtClean="0">
                <a:latin typeface="Calibri" panose="020F0502020204030204" pitchFamily="34" charset="0"/>
              </a:rPr>
              <a:t>miliona stanovnika </a:t>
            </a:r>
            <a:r>
              <a:rPr lang="x-none" dirty="0">
                <a:latin typeface="Calibri" panose="020F0502020204030204" pitchFamily="34" charset="0"/>
              </a:rPr>
              <a:t>*60 kg/per capita (potrošnja papira na </a:t>
            </a:r>
            <a:r>
              <a:rPr lang="x-none" dirty="0" smtClean="0">
                <a:latin typeface="Calibri" panose="020F0502020204030204" pitchFamily="34" charset="0"/>
              </a:rPr>
              <a:t>godišnjem nivou</a:t>
            </a:r>
            <a:r>
              <a:rPr lang="x-none" dirty="0">
                <a:latin typeface="Calibri" panose="020F0502020204030204" pitchFamily="34" charset="0"/>
              </a:rPr>
              <a:t>) = </a:t>
            </a:r>
            <a:r>
              <a:rPr lang="x-none" b="1" dirty="0">
                <a:latin typeface="Calibri" panose="020F0502020204030204" pitchFamily="34" charset="0"/>
              </a:rPr>
              <a:t>450.000 tona </a:t>
            </a:r>
            <a:r>
              <a:rPr lang="x-none" b="1">
                <a:latin typeface="Calibri" panose="020F0502020204030204" pitchFamily="34" charset="0"/>
              </a:rPr>
              <a:t>/ </a:t>
            </a:r>
            <a:r>
              <a:rPr lang="x-none" b="1" smtClean="0">
                <a:latin typeface="Calibri" panose="020F0502020204030204" pitchFamily="34" charset="0"/>
              </a:rPr>
              <a:t>g</a:t>
            </a:r>
            <a:endParaRPr lang="x-none" b="1" dirty="0">
              <a:latin typeface="Calibri" panose="020F0502020204030204" pitchFamily="34" charset="0"/>
            </a:endParaRPr>
          </a:p>
          <a:p>
            <a:r>
              <a:rPr lang="x-none" b="1" dirty="0" smtClean="0">
                <a:latin typeface="Calibri" panose="020F0502020204030204" pitchFamily="34" charset="0"/>
              </a:rPr>
              <a:t>Sakupljanje</a:t>
            </a:r>
            <a:r>
              <a:rPr lang="x-none" dirty="0" smtClean="0">
                <a:latin typeface="Calibri" panose="020F0502020204030204" pitchFamily="34" charset="0"/>
              </a:rPr>
              <a:t>: </a:t>
            </a:r>
            <a:r>
              <a:rPr lang="x-none" dirty="0">
                <a:latin typeface="Calibri" panose="020F0502020204030204" pitchFamily="34" charset="0"/>
              </a:rPr>
              <a:t>170.000 </a:t>
            </a:r>
            <a:r>
              <a:rPr lang="x-none" dirty="0" smtClean="0">
                <a:latin typeface="Calibri" panose="020F0502020204030204" pitchFamily="34" charset="0"/>
              </a:rPr>
              <a:t>tona/godišnje (</a:t>
            </a:r>
            <a:r>
              <a:rPr lang="x-none" smtClean="0">
                <a:latin typeface="Calibri" panose="020F0502020204030204" pitchFamily="34" charset="0"/>
              </a:rPr>
              <a:t>37,8 </a:t>
            </a:r>
            <a:r>
              <a:rPr lang="x-none" smtClean="0">
                <a:latin typeface="Calibri" panose="020F0502020204030204" pitchFamily="34" charset="0"/>
              </a:rPr>
              <a:t>%)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err="1" smtClean="0">
                <a:latin typeface="Calibri" panose="020F0502020204030204" pitchFamily="34" charset="0"/>
              </a:rPr>
              <a:t>Madjarska</a:t>
            </a:r>
            <a:r>
              <a:rPr lang="en-US" dirty="0" smtClean="0">
                <a:latin typeface="Calibri" panose="020F0502020204030204" pitchFamily="34" charset="0"/>
              </a:rPr>
              <a:t> sakupljanje</a:t>
            </a:r>
            <a:r>
              <a:rPr lang="en-US" dirty="0" smtClean="0">
                <a:latin typeface="Calibri" panose="020F0502020204030204" pitchFamily="34" charset="0"/>
              </a:rPr>
              <a:t>:</a:t>
            </a:r>
            <a:r>
              <a:rPr lang="en-US" dirty="0" smtClean="0">
                <a:latin typeface="Calibri" panose="020F0502020204030204" pitchFamily="34" charset="0"/>
              </a:rPr>
              <a:t>500.000 </a:t>
            </a:r>
            <a:r>
              <a:rPr lang="en-US" dirty="0" err="1" smtClean="0">
                <a:latin typeface="Calibri" panose="020F0502020204030204" pitchFamily="34" charset="0"/>
              </a:rPr>
              <a:t>tona</a:t>
            </a:r>
            <a:r>
              <a:rPr lang="en-US" dirty="0" smtClean="0">
                <a:latin typeface="Calibri" panose="020F0502020204030204" pitchFamily="34" charset="0"/>
              </a:rPr>
              <a:t>/</a:t>
            </a:r>
            <a:r>
              <a:rPr lang="en-US" dirty="0" err="1" smtClean="0">
                <a:latin typeface="Calibri" panose="020F0502020204030204" pitchFamily="34" charset="0"/>
              </a:rPr>
              <a:t>godisnje</a:t>
            </a:r>
            <a:endParaRPr lang="x-none" dirty="0">
              <a:latin typeface="Calibri" panose="020F0502020204030204" pitchFamily="34" charset="0"/>
            </a:endParaRPr>
          </a:p>
          <a:p>
            <a:r>
              <a:rPr lang="x-none" b="1" dirty="0" smtClean="0">
                <a:latin typeface="Calibri" panose="020F0502020204030204" pitchFamily="34" charset="0"/>
              </a:rPr>
              <a:t>Izvoz</a:t>
            </a:r>
            <a:r>
              <a:rPr lang="x-none" dirty="0" smtClean="0">
                <a:latin typeface="Calibri" panose="020F0502020204030204" pitchFamily="34" charset="0"/>
              </a:rPr>
              <a:t> </a:t>
            </a:r>
            <a:r>
              <a:rPr lang="x-none" dirty="0">
                <a:latin typeface="Calibri" panose="020F0502020204030204" pitchFamily="34" charset="0"/>
              </a:rPr>
              <a:t>(2012.godina</a:t>
            </a:r>
            <a:r>
              <a:rPr lang="x-none" dirty="0" smtClean="0">
                <a:latin typeface="Calibri" panose="020F0502020204030204" pitchFamily="34" charset="0"/>
              </a:rPr>
              <a:t>): cca 55.000 </a:t>
            </a:r>
            <a:r>
              <a:rPr lang="x-none" dirty="0">
                <a:latin typeface="Calibri" panose="020F0502020204030204" pitchFamily="34" charset="0"/>
              </a:rPr>
              <a:t>tona / </a:t>
            </a:r>
            <a:r>
              <a:rPr lang="x-none" dirty="0" smtClean="0">
                <a:latin typeface="Calibri" panose="020F0502020204030204" pitchFamily="34" charset="0"/>
              </a:rPr>
              <a:t>g</a:t>
            </a:r>
          </a:p>
          <a:p>
            <a:r>
              <a:rPr lang="x-none" b="1" dirty="0">
                <a:latin typeface="Calibri" panose="020F0502020204030204" pitchFamily="34" charset="0"/>
              </a:rPr>
              <a:t>U</a:t>
            </a:r>
            <a:r>
              <a:rPr lang="x-none" b="1" dirty="0" smtClean="0">
                <a:latin typeface="Calibri" panose="020F0502020204030204" pitchFamily="34" charset="0"/>
              </a:rPr>
              <a:t>voz</a:t>
            </a:r>
            <a:r>
              <a:rPr lang="x-none" dirty="0" smtClean="0">
                <a:latin typeface="Calibri" panose="020F0502020204030204" pitchFamily="34" charset="0"/>
              </a:rPr>
              <a:t> </a:t>
            </a:r>
            <a:r>
              <a:rPr lang="x-none" dirty="0">
                <a:latin typeface="Calibri" panose="020F0502020204030204" pitchFamily="34" charset="0"/>
              </a:rPr>
              <a:t>(2012.godina): </a:t>
            </a:r>
            <a:r>
              <a:rPr lang="x-none" dirty="0" smtClean="0">
                <a:latin typeface="Calibri" panose="020F0502020204030204" pitchFamily="34" charset="0"/>
              </a:rPr>
              <a:t>cca 50.000 </a:t>
            </a:r>
            <a:r>
              <a:rPr lang="x-none" dirty="0">
                <a:latin typeface="Calibri" panose="020F0502020204030204" pitchFamily="34" charset="0"/>
              </a:rPr>
              <a:t>tona / </a:t>
            </a:r>
            <a:r>
              <a:rPr lang="x-none" dirty="0" smtClean="0">
                <a:latin typeface="Calibri" panose="020F0502020204030204" pitchFamily="34" charset="0"/>
              </a:rPr>
              <a:t>g</a:t>
            </a:r>
          </a:p>
          <a:p>
            <a:r>
              <a:rPr lang="x-none" b="1" dirty="0">
                <a:latin typeface="Calibri" panose="020F0502020204030204" pitchFamily="34" charset="0"/>
              </a:rPr>
              <a:t>Uvoz</a:t>
            </a:r>
            <a:r>
              <a:rPr lang="x-none" dirty="0">
                <a:latin typeface="Calibri" panose="020F0502020204030204" pitchFamily="34" charset="0"/>
              </a:rPr>
              <a:t> </a:t>
            </a:r>
            <a:r>
              <a:rPr lang="x-none" dirty="0" smtClean="0">
                <a:latin typeface="Calibri" panose="020F0502020204030204" pitchFamily="34" charset="0"/>
              </a:rPr>
              <a:t>(projekcija 2013.godina</a:t>
            </a:r>
            <a:r>
              <a:rPr lang="x-none" dirty="0">
                <a:latin typeface="Calibri" panose="020F0502020204030204" pitchFamily="34" charset="0"/>
              </a:rPr>
              <a:t>): cca 7</a:t>
            </a:r>
            <a:r>
              <a:rPr lang="x-none" dirty="0" smtClean="0">
                <a:latin typeface="Calibri" panose="020F0502020204030204" pitchFamily="34" charset="0"/>
              </a:rPr>
              <a:t>0.000 tona/g</a:t>
            </a:r>
            <a:endParaRPr lang="x-none" dirty="0">
              <a:latin typeface="Calibri" panose="020F0502020204030204" pitchFamily="34" charset="0"/>
            </a:endParaRPr>
          </a:p>
          <a:p>
            <a:endParaRPr lang="x-none" dirty="0">
              <a:latin typeface="Calibri" panose="020F0502020204030204" pitchFamily="34" charset="0"/>
            </a:endParaRPr>
          </a:p>
          <a:p>
            <a:endParaRPr lang="x-none" dirty="0">
              <a:latin typeface="Calibri" panose="020F0502020204030204" pitchFamily="34" charset="0"/>
            </a:endParaRPr>
          </a:p>
          <a:p>
            <a:endParaRPr lang="x-none" dirty="0" smtClean="0">
              <a:latin typeface="Calibri" panose="020F0502020204030204" pitchFamily="34" charset="0"/>
            </a:endParaRPr>
          </a:p>
          <a:p>
            <a:endParaRPr lang="x-none" dirty="0">
              <a:latin typeface="Calibri" panose="020F0502020204030204" pitchFamily="34" charset="0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94926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sz="2700" b="1" dirty="0">
                <a:latin typeface="Calibri" panose="020F0502020204030204" pitchFamily="34" charset="0"/>
              </a:rPr>
              <a:t>Problemi i slabosti u sistemu sakupljanja i reciklaže otpadnog papira</a:t>
            </a:r>
            <a:r>
              <a:rPr lang="x-none" dirty="0"/>
              <a:t/>
            </a:r>
            <a:br>
              <a:rPr lang="x-none" dirty="0"/>
            </a:b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x-none" dirty="0" smtClean="0">
                <a:latin typeface="Calibri" panose="020F0502020204030204" pitchFamily="34" charset="0"/>
              </a:rPr>
              <a:t>Niski nacionalni ciljevi za zbrinjavanje ambalaznog otpada</a:t>
            </a:r>
          </a:p>
          <a:p>
            <a:pPr marL="0" indent="0">
              <a:buNone/>
            </a:pPr>
            <a:endParaRPr lang="x-none" dirty="0" smtClean="0">
              <a:latin typeface="Calibri" panose="020F0502020204030204" pitchFamily="34" charset="0"/>
            </a:endParaRPr>
          </a:p>
          <a:p>
            <a:r>
              <a:rPr lang="vi-VN" dirty="0" smtClean="0">
                <a:latin typeface="Calibri" panose="020F0502020204030204" pitchFamily="34" charset="0"/>
              </a:rPr>
              <a:t>Nizak </a:t>
            </a:r>
            <a:r>
              <a:rPr lang="vi-VN" dirty="0">
                <a:latin typeface="Calibri" panose="020F0502020204030204" pitchFamily="34" charset="0"/>
              </a:rPr>
              <a:t>nivo opremljenosti sakupljača (vozila, prese, preskontejneri, itd</a:t>
            </a:r>
            <a:r>
              <a:rPr lang="vi-VN" dirty="0" smtClean="0">
                <a:latin typeface="Calibri" panose="020F0502020204030204" pitchFamily="34" charset="0"/>
              </a:rPr>
              <a:t>)</a:t>
            </a:r>
            <a:endParaRPr lang="x-none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vi-VN" dirty="0">
              <a:latin typeface="Calibri" panose="020F0502020204030204" pitchFamily="34" charset="0"/>
            </a:endParaRPr>
          </a:p>
          <a:p>
            <a:r>
              <a:rPr lang="vi-VN" dirty="0" smtClean="0">
                <a:latin typeface="Calibri" panose="020F0502020204030204" pitchFamily="34" charset="0"/>
              </a:rPr>
              <a:t>Neformalni </a:t>
            </a:r>
            <a:r>
              <a:rPr lang="vi-VN" dirty="0">
                <a:latin typeface="Calibri" panose="020F0502020204030204" pitchFamily="34" charset="0"/>
              </a:rPr>
              <a:t>sektor sakupljanja ambalžnog otpada i sekundarnih </a:t>
            </a:r>
            <a:r>
              <a:rPr lang="vi-VN" dirty="0" smtClean="0">
                <a:latin typeface="Calibri" panose="020F0502020204030204" pitchFamily="34" charset="0"/>
              </a:rPr>
              <a:t>sirovina</a:t>
            </a:r>
            <a:endParaRPr lang="x-none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vi-VN" dirty="0">
              <a:latin typeface="Calibri" panose="020F0502020204030204" pitchFamily="34" charset="0"/>
            </a:endParaRPr>
          </a:p>
          <a:p>
            <a:r>
              <a:rPr lang="vi-VN" dirty="0" smtClean="0">
                <a:latin typeface="Calibri" panose="020F0502020204030204" pitchFamily="34" charset="0"/>
              </a:rPr>
              <a:t>Nerazvijena </a:t>
            </a:r>
            <a:r>
              <a:rPr lang="vi-VN" dirty="0">
                <a:latin typeface="Calibri" panose="020F0502020204030204" pitchFamily="34" charset="0"/>
              </a:rPr>
              <a:t>svest o potrebi razdvajanja ambalažnog otpada i reciklaže</a:t>
            </a:r>
          </a:p>
          <a:p>
            <a:pPr marL="0" indent="0">
              <a:buNone/>
            </a:pP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272401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8003</TotalTime>
  <Words>322</Words>
  <Application>Microsoft Office PowerPoint</Application>
  <PresentationFormat>On-screen Show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Trek</vt:lpstr>
      <vt:lpstr>Fabrika kartona Umka doo     09.oktobar 2013.godine </vt:lpstr>
      <vt:lpstr>O nama</vt:lpstr>
      <vt:lpstr>primena</vt:lpstr>
      <vt:lpstr>O nama</vt:lpstr>
      <vt:lpstr>Top 15 tržišta umke u 2013</vt:lpstr>
      <vt:lpstr>O nama</vt:lpstr>
      <vt:lpstr>Slide 7</vt:lpstr>
      <vt:lpstr>Stari papir </vt:lpstr>
      <vt:lpstr>Problemi i slabosti u sistemu sakupljanja i reciklaže otpadnog papira </vt:lpstr>
      <vt:lpstr>Potencijali reciklažne industrije i mogućnosti za unapređenje sakupljanja i reciklaže otpadnog papira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Finansijski izvestaji  April 2012</dc:title>
  <dc:creator>Jelena Sinđelić</dc:creator>
  <cp:lastModifiedBy> </cp:lastModifiedBy>
  <cp:revision>775</cp:revision>
  <cp:lastPrinted>2013-09-06T08:44:49Z</cp:lastPrinted>
  <dcterms:created xsi:type="dcterms:W3CDTF">2012-05-16T18:31:01Z</dcterms:created>
  <dcterms:modified xsi:type="dcterms:W3CDTF">2013-10-09T10:27:29Z</dcterms:modified>
</cp:coreProperties>
</file>