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1" r:id="rId3"/>
    <p:sldId id="262" r:id="rId4"/>
    <p:sldId id="266" r:id="rId5"/>
    <p:sldId id="267" r:id="rId6"/>
    <p:sldId id="265" r:id="rId7"/>
    <p:sldId id="273" r:id="rId8"/>
    <p:sldId id="290" r:id="rId9"/>
    <p:sldId id="304" r:id="rId10"/>
    <p:sldId id="305" r:id="rId11"/>
    <p:sldId id="306" r:id="rId12"/>
    <p:sldId id="286" r:id="rId13"/>
    <p:sldId id="310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8" r:id="rId26"/>
    <p:sldId id="309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063C"/>
    <a:srgbClr val="006600"/>
    <a:srgbClr val="008000"/>
    <a:srgbClr val="83C937"/>
    <a:srgbClr val="99FF66"/>
    <a:srgbClr val="80D242"/>
    <a:srgbClr val="64CD47"/>
    <a:srgbClr val="42D249"/>
    <a:srgbClr val="33CC33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85231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Ukupno sakupljeno</c:v>
                </c:pt>
              </c:strCache>
            </c:strRef>
          </c:tx>
          <c:spPr>
            <a:solidFill>
              <a:srgbClr val="80D242"/>
            </a:solid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2800</c:v>
                </c:pt>
                <c:pt idx="1">
                  <c:v>2700</c:v>
                </c:pt>
                <c:pt idx="2">
                  <c:v>3500</c:v>
                </c:pt>
                <c:pt idx="3">
                  <c:v>5800</c:v>
                </c:pt>
                <c:pt idx="4">
                  <c:v>7000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Komunalna preduzeća</c:v>
                </c:pt>
              </c:strCache>
            </c:strRef>
          </c:tx>
          <c:spPr>
            <a:solidFill>
              <a:srgbClr val="9E063C"/>
            </a:solid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1000</c:v>
                </c:pt>
                <c:pt idx="1">
                  <c:v>1200</c:v>
                </c:pt>
                <c:pt idx="2">
                  <c:v>1600</c:v>
                </c:pt>
                <c:pt idx="3">
                  <c:v>1300</c:v>
                </c:pt>
                <c:pt idx="4">
                  <c:v>600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Privatni sakupljači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1800</c:v>
                </c:pt>
                <c:pt idx="1">
                  <c:v>1500</c:v>
                </c:pt>
                <c:pt idx="2">
                  <c:v>1900</c:v>
                </c:pt>
                <c:pt idx="3">
                  <c:v>4200</c:v>
                </c:pt>
                <c:pt idx="4">
                  <c:v>6300</c:v>
                </c:pt>
              </c:numCache>
            </c:numRef>
          </c:val>
        </c:ser>
        <c:shape val="box"/>
        <c:axId val="61918208"/>
        <c:axId val="71181056"/>
        <c:axId val="0"/>
      </c:bar3DChart>
      <c:catAx>
        <c:axId val="61918208"/>
        <c:scaling>
          <c:orientation val="minMax"/>
        </c:scaling>
        <c:axPos val="b"/>
        <c:numFmt formatCode="General" sourceLinked="1"/>
        <c:tickLblPos val="nextTo"/>
        <c:crossAx val="71181056"/>
        <c:crosses val="autoZero"/>
        <c:auto val="1"/>
        <c:lblAlgn val="ctr"/>
        <c:lblOffset val="100"/>
      </c:catAx>
      <c:valAx>
        <c:axId val="71181056"/>
        <c:scaling>
          <c:orientation val="minMax"/>
        </c:scaling>
        <c:axPos val="l"/>
        <c:majorGridlines/>
        <c:numFmt formatCode="General" sourceLinked="1"/>
        <c:tickLblPos val="nextTo"/>
        <c:crossAx val="6191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99198784362483"/>
          <c:y val="0.44630345652775982"/>
          <c:w val="0.24061035133766204"/>
          <c:h val="0.4465375499144388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8.9279182361043208E-2"/>
          <c:y val="2.8725237680391005E-2"/>
          <c:w val="0.53792822298276299"/>
          <c:h val="0.8544760326931017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Papir/karton </c:v>
                </c:pt>
              </c:strCache>
            </c:strRef>
          </c:tx>
          <c:spPr>
            <a:ln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23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Plastika </c:v>
                </c:pt>
              </c:strCache>
            </c:strRef>
          </c:tx>
          <c:spPr>
            <a:ln w="76200"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7.5</c:v>
                </c:pt>
                <c:pt idx="1">
                  <c:v>9</c:v>
                </c:pt>
                <c:pt idx="2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Staklo </c:v>
                </c:pt>
              </c:strCache>
            </c:strRef>
          </c:tx>
          <c:spPr>
            <a:ln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Metal </c:v>
                </c:pt>
              </c:strCache>
            </c:strRef>
          </c:tx>
          <c:spPr>
            <a:ln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9.5</c:v>
                </c:pt>
                <c:pt idx="1">
                  <c:v>13.5</c:v>
                </c:pt>
                <c:pt idx="2">
                  <c:v>18.5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Drvo </c:v>
                </c:pt>
              </c:strCache>
            </c:strRef>
          </c:tx>
          <c:spPr>
            <a:ln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4.5</c:v>
                </c:pt>
                <c:pt idx="2">
                  <c:v>7</c:v>
                </c:pt>
              </c:numCache>
            </c:numRef>
          </c:val>
        </c:ser>
        <c:dropLines/>
        <c:marker val="1"/>
        <c:axId val="82919424"/>
        <c:axId val="82920960"/>
      </c:lineChart>
      <c:catAx>
        <c:axId val="82919424"/>
        <c:scaling>
          <c:orientation val="minMax"/>
        </c:scaling>
        <c:axPos val="b"/>
        <c:numFmt formatCode="General" sourceLinked="1"/>
        <c:majorTickMark val="none"/>
        <c:tickLblPos val="nextTo"/>
        <c:crossAx val="82920960"/>
        <c:crosses val="autoZero"/>
        <c:auto val="1"/>
        <c:lblAlgn val="ctr"/>
        <c:lblOffset val="100"/>
      </c:catAx>
      <c:valAx>
        <c:axId val="82920960"/>
        <c:scaling>
          <c:orientation val="minMax"/>
        </c:scaling>
        <c:axPos val="l"/>
        <c:majorGridlines/>
        <c:numFmt formatCode="General" sourceLinked="1"/>
        <c:tickLblPos val="nextTo"/>
        <c:crossAx val="829194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C000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4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400" b="1"/>
            </a:pPr>
            <a:endParaRPr lang="en-US"/>
          </a:p>
        </c:txPr>
      </c:legendEntry>
      <c:layout>
        <c:manualLayout>
          <c:xMode val="edge"/>
          <c:yMode val="edge"/>
          <c:x val="0.67153175125145781"/>
          <c:y val="0"/>
          <c:w val="0.31920892999501338"/>
          <c:h val="0.94190663891189919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6.8878578953741984E-2"/>
          <c:y val="2.872523768039098E-2"/>
          <c:w val="0.53792822298276299"/>
          <c:h val="0.8544760326931002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Drvo 250 %</c:v>
                </c:pt>
              </c:strCache>
            </c:strRef>
          </c:tx>
          <c:spPr>
            <a:ln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Staklo 114%</c:v>
                </c:pt>
              </c:strCache>
            </c:strRef>
          </c:tx>
          <c:spPr>
            <a:ln w="76200">
              <a:solidFill>
                <a:srgbClr val="FFC000"/>
              </a:solidFill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1.1399999999999959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Papir/karton 100%</c:v>
                </c:pt>
              </c:strCache>
            </c:strRef>
          </c:tx>
          <c:spPr>
            <a:ln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Metal 95%</c:v>
                </c:pt>
              </c:strCache>
            </c:strRef>
          </c:tx>
          <c:spPr>
            <a:ln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0.95000000000000062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Plastika 40%</c:v>
                </c:pt>
              </c:strCache>
            </c:strRef>
          </c:tx>
          <c:spPr>
            <a:ln>
              <a:solidFill>
                <a:srgbClr val="C00000"/>
              </a:solidFill>
              <a:headEnd type="none" w="med" len="med"/>
              <a:tailEnd type="triangle" w="med" len="med"/>
            </a:ln>
          </c:spPr>
          <c:marker>
            <c:symbol val="none"/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Sheet1!$F$2:$F$3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0.4</c:v>
                </c:pt>
              </c:numCache>
            </c:numRef>
          </c:val>
        </c:ser>
        <c:dropLines/>
        <c:marker val="1"/>
        <c:axId val="84129280"/>
        <c:axId val="84130816"/>
      </c:lineChart>
      <c:catAx>
        <c:axId val="84129280"/>
        <c:scaling>
          <c:orientation val="minMax"/>
        </c:scaling>
        <c:axPos val="b"/>
        <c:numFmt formatCode="General" sourceLinked="1"/>
        <c:majorTickMark val="none"/>
        <c:tickLblPos val="nextTo"/>
        <c:crossAx val="84130816"/>
        <c:crosses val="autoZero"/>
        <c:auto val="1"/>
        <c:lblAlgn val="ctr"/>
        <c:lblOffset val="100"/>
      </c:catAx>
      <c:valAx>
        <c:axId val="841308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41292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4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400" b="1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7881767475545685"/>
          <c:y val="0"/>
          <c:w val="0.31920892999501277"/>
          <c:h val="0.91053430947114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/>
      <c:area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Komunalna preduzeća</c:v>
                </c:pt>
              </c:strCache>
            </c:strRef>
          </c:tx>
          <c:spPr>
            <a:solidFill>
              <a:srgbClr val="9E063C"/>
            </a:solidFill>
          </c:spPr>
          <c:cat>
            <c:numRef>
              <c:f>Sheet1!$A$2:$A$6</c:f>
              <c:numCache>
                <c:formatCode>0</c:formatCode>
                <c:ptCount val="5"/>
                <c:pt idx="0" formatCode="General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1000</c:v>
                </c:pt>
                <c:pt idx="1">
                  <c:v>1200</c:v>
                </c:pt>
                <c:pt idx="2">
                  <c:v>1600</c:v>
                </c:pt>
                <c:pt idx="3">
                  <c:v>1300</c:v>
                </c:pt>
                <c:pt idx="4">
                  <c:v>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Privatni sakupljači</c:v>
                </c:pt>
              </c:strCache>
            </c:strRef>
          </c:tx>
          <c:spPr>
            <a:solidFill>
              <a:srgbClr val="002060"/>
            </a:solidFill>
          </c:spPr>
          <c:cat>
            <c:numRef>
              <c:f>Sheet1!$A$2:$A$6</c:f>
              <c:numCache>
                <c:formatCode>0</c:formatCode>
                <c:ptCount val="5"/>
                <c:pt idx="0" formatCode="General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1800</c:v>
                </c:pt>
                <c:pt idx="1">
                  <c:v>1500</c:v>
                </c:pt>
                <c:pt idx="2">
                  <c:v>1900</c:v>
                </c:pt>
                <c:pt idx="3">
                  <c:v>4200</c:v>
                </c:pt>
                <c:pt idx="4">
                  <c:v>6300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Ukupno sakupljeno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Sheet1!$A$2:$A$6</c:f>
              <c:numCache>
                <c:formatCode>0</c:formatCode>
                <c:ptCount val="5"/>
                <c:pt idx="0" formatCode="General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2800</c:v>
                </c:pt>
                <c:pt idx="1">
                  <c:v>2700</c:v>
                </c:pt>
                <c:pt idx="2">
                  <c:v>3500</c:v>
                </c:pt>
                <c:pt idx="3">
                  <c:v>5800</c:v>
                </c:pt>
                <c:pt idx="4">
                  <c:v>7000</c:v>
                </c:pt>
              </c:numCache>
            </c:numRef>
          </c:val>
        </c:ser>
        <c:axId val="64842752"/>
        <c:axId val="64844544"/>
        <c:axId val="61184640"/>
      </c:area3DChart>
      <c:catAx>
        <c:axId val="64842752"/>
        <c:scaling>
          <c:orientation val="minMax"/>
        </c:scaling>
        <c:axPos val="b"/>
        <c:numFmt formatCode="General" sourceLinked="1"/>
        <c:tickLblPos val="nextTo"/>
        <c:crossAx val="64844544"/>
        <c:crosses val="autoZero"/>
        <c:auto val="1"/>
        <c:lblAlgn val="ctr"/>
        <c:lblOffset val="100"/>
      </c:catAx>
      <c:valAx>
        <c:axId val="64844544"/>
        <c:scaling>
          <c:orientation val="minMax"/>
        </c:scaling>
        <c:axPos val="l"/>
        <c:majorGridlines/>
        <c:numFmt formatCode="General" sourceLinked="1"/>
        <c:tickLblPos val="nextTo"/>
        <c:crossAx val="64842752"/>
        <c:crosses val="autoZero"/>
        <c:crossBetween val="midCat"/>
      </c:valAx>
      <c:serAx>
        <c:axId val="61184640"/>
        <c:scaling>
          <c:orientation val="minMax"/>
        </c:scaling>
        <c:delete val="1"/>
        <c:axPos val="b"/>
        <c:tickLblPos val="nextTo"/>
        <c:crossAx val="64844544"/>
        <c:crosses val="autoZero"/>
      </c:serAx>
    </c:plotArea>
    <c:legend>
      <c:legendPos val="r"/>
      <c:layout>
        <c:manualLayout>
          <c:xMode val="edge"/>
          <c:yMode val="edge"/>
          <c:x val="0.69818290074851752"/>
          <c:y val="0.22422000005167986"/>
          <c:w val="0.26729796933278088"/>
          <c:h val="0.5470493030055179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Structure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Primarna selekcija 37%</c:v>
                </c:pt>
                <c:pt idx="1">
                  <c:v>Komercijalni otpad 20%</c:v>
                </c:pt>
                <c:pt idx="2">
                  <c:v>Deponije 15%</c:v>
                </c:pt>
                <c:pt idx="3">
                  <c:v>Otkup 28%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0.37000000000000011</c:v>
                </c:pt>
                <c:pt idx="1">
                  <c:v>0.2</c:v>
                </c:pt>
                <c:pt idx="2">
                  <c:v>0.15000000000000005</c:v>
                </c:pt>
                <c:pt idx="3">
                  <c:v>0.28000000000000008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2222983147421487E-2"/>
          <c:y val="5.9602111446183471E-2"/>
          <c:w val="0.59320579939858364"/>
          <c:h val="0.8135235060060295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Ukupno plasirano na tržište - 43.247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Količine operatera sistema - 43.073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Sakupljeno i reciklirano - 13.500 t *</c:v>
                </c:pt>
              </c:strCache>
            </c:strRef>
          </c:tx>
          <c:spPr>
            <a:solidFill>
              <a:srgbClr val="FFD757"/>
            </a:solidFill>
          </c:spPr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Preuzeto od strane operatera - 5.537  t</c:v>
                </c:pt>
              </c:strCache>
            </c:strRef>
          </c:tx>
          <c:spPr>
            <a:solidFill>
              <a:srgbClr val="52A145"/>
            </a:solidFill>
          </c:spPr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Sakupljeno I reciklirano od strane Greentecha - 7.000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Specifični cilj - 3.892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</c:ser>
        <c:axId val="78542336"/>
        <c:axId val="78543872"/>
      </c:barChart>
      <c:catAx>
        <c:axId val="78542336"/>
        <c:scaling>
          <c:orientation val="minMax"/>
        </c:scaling>
        <c:axPos val="b"/>
        <c:numFmt formatCode="General" sourceLinked="1"/>
        <c:tickLblPos val="nextTo"/>
        <c:crossAx val="78543872"/>
        <c:crosses val="autoZero"/>
        <c:auto val="1"/>
        <c:lblAlgn val="ctr"/>
        <c:lblOffset val="100"/>
      </c:catAx>
      <c:valAx>
        <c:axId val="78543872"/>
        <c:scaling>
          <c:orientation val="minMax"/>
        </c:scaling>
        <c:axPos val="l"/>
        <c:majorGridlines/>
        <c:numFmt formatCode="General" sourceLinked="1"/>
        <c:tickLblPos val="nextTo"/>
        <c:crossAx val="785423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2222983147421522E-2"/>
          <c:y val="5.9602111446183499E-2"/>
          <c:w val="0.59320579939858364"/>
          <c:h val="0.8135235060060295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Ukupno plasirano na tržište - 45.206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45.4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Količine operatera sistema - 45.053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Sakupljeno i reciklirano - 13.000 t *</c:v>
                </c:pt>
              </c:strCache>
            </c:strRef>
          </c:tx>
          <c:spPr>
            <a:solidFill>
              <a:srgbClr val="FFD757"/>
            </a:solidFill>
          </c:spPr>
          <c:cat>
            <c:numRef>
              <c:f>Sheet1!$A$2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Preuzeto od strane operatera - 6.198 t</c:v>
                </c:pt>
              </c:strCache>
            </c:strRef>
          </c:tx>
          <c:spPr>
            <a:solidFill>
              <a:srgbClr val="52A145"/>
            </a:solidFill>
          </c:spPr>
          <c:cat>
            <c:numRef>
              <c:f>Sheet1!$A$2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Sakupljeno I reciklirano od strane Greentecha - 6.000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Specifični cilj - 3.400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axId val="78592640"/>
        <c:axId val="78610816"/>
      </c:barChart>
      <c:catAx>
        <c:axId val="78592640"/>
        <c:scaling>
          <c:orientation val="minMax"/>
        </c:scaling>
        <c:axPos val="b"/>
        <c:numFmt formatCode="General" sourceLinked="1"/>
        <c:tickLblPos val="nextTo"/>
        <c:crossAx val="78610816"/>
        <c:crosses val="autoZero"/>
        <c:auto val="1"/>
        <c:lblAlgn val="ctr"/>
        <c:lblOffset val="100"/>
      </c:catAx>
      <c:valAx>
        <c:axId val="78610816"/>
        <c:scaling>
          <c:orientation val="minMax"/>
        </c:scaling>
        <c:axPos val="l"/>
        <c:majorGridlines/>
        <c:numFmt formatCode="General" sourceLinked="1"/>
        <c:tickLblPos val="nextTo"/>
        <c:crossAx val="785926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7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7852034120734904E-2"/>
          <c:y val="2.4828575063550112E-2"/>
          <c:w val="0.88458949210296056"/>
          <c:h val="0.7995798055772415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1.3888888888888952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7222222222222224E-3"/>
                  <c:y val="-2.7004145242610363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2.9254490679494472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-2.2503454368841873E-2"/>
                </c:manualLayout>
              </c:layout>
              <c:showVal val="1"/>
            </c:dLbl>
            <c:dLbl>
              <c:idx val="4"/>
              <c:layout>
                <c:manualLayout>
                  <c:x val="1.3888888888888944E-2"/>
                  <c:y val="-3.6005526990146947E-2"/>
                </c:manualLayout>
              </c:layout>
              <c:showVal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Plasirano na tržište</c:v>
                </c:pt>
                <c:pt idx="1">
                  <c:v>Kapacitet industrije</c:v>
                </c:pt>
                <c:pt idx="2">
                  <c:v>Sakupljeno i reciklirano </c:v>
                </c:pt>
                <c:pt idx="3">
                  <c:v>Količine operatera </c:v>
                </c:pt>
                <c:pt idx="4">
                  <c:v>Specifični cilj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0.76000000000000079</c:v>
                </c:pt>
                <c:pt idx="2">
                  <c:v>0.31000000000000033</c:v>
                </c:pt>
                <c:pt idx="3" formatCode="0.00%">
                  <c:v>0.13</c:v>
                </c:pt>
                <c:pt idx="4" formatCode="0.00%">
                  <c:v>9.0000000000000024E-2</c:v>
                </c:pt>
              </c:numCache>
            </c:numRef>
          </c:val>
        </c:ser>
        <c:shape val="box"/>
        <c:axId val="78766848"/>
        <c:axId val="78768384"/>
        <c:axId val="0"/>
      </c:bar3DChart>
      <c:catAx>
        <c:axId val="78766848"/>
        <c:scaling>
          <c:orientation val="minMax"/>
        </c:scaling>
        <c:axPos val="b"/>
        <c:tickLblPos val="nextTo"/>
        <c:crossAx val="78768384"/>
        <c:crosses val="autoZero"/>
        <c:auto val="1"/>
        <c:lblAlgn val="ctr"/>
        <c:lblOffset val="100"/>
      </c:catAx>
      <c:valAx>
        <c:axId val="78768384"/>
        <c:scaling>
          <c:orientation val="minMax"/>
        </c:scaling>
        <c:axPos val="l"/>
        <c:majorGridlines/>
        <c:numFmt formatCode="0%" sourceLinked="1"/>
        <c:tickLblPos val="nextTo"/>
        <c:crossAx val="78766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7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7852034120734904E-2"/>
          <c:y val="2.4828575063550112E-2"/>
          <c:w val="0.88458949210296056"/>
          <c:h val="0.7995798055772415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1.3888888888888957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7222222222222224E-3"/>
                  <c:y val="-2.7004145242610373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2.9254490679494472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-2.2503454368841873E-2"/>
                </c:manualLayout>
              </c:layout>
              <c:showVal val="1"/>
            </c:dLbl>
            <c:dLbl>
              <c:idx val="4"/>
              <c:layout>
                <c:manualLayout>
                  <c:x val="1.3888888888888947E-2"/>
                  <c:y val="-3.6005526990146947E-2"/>
                </c:manualLayout>
              </c:layout>
              <c:showVal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Plasirano na tržište</c:v>
                </c:pt>
                <c:pt idx="1">
                  <c:v>Kapacitet industrije</c:v>
                </c:pt>
                <c:pt idx="2">
                  <c:v>Sakupljeno i reciklirano </c:v>
                </c:pt>
                <c:pt idx="3">
                  <c:v>Količine operatera </c:v>
                </c:pt>
                <c:pt idx="4">
                  <c:v>Specifični cilj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0.73000000000000065</c:v>
                </c:pt>
                <c:pt idx="2">
                  <c:v>0.29000000000000031</c:v>
                </c:pt>
                <c:pt idx="3" formatCode="0.00%">
                  <c:v>0.14000000000000001</c:v>
                </c:pt>
                <c:pt idx="4" formatCode="0.00%">
                  <c:v>7.5000000000000011E-2</c:v>
                </c:pt>
              </c:numCache>
            </c:numRef>
          </c:val>
        </c:ser>
        <c:shape val="box"/>
        <c:axId val="78674176"/>
        <c:axId val="78684160"/>
        <c:axId val="0"/>
      </c:bar3DChart>
      <c:catAx>
        <c:axId val="78674176"/>
        <c:scaling>
          <c:orientation val="minMax"/>
        </c:scaling>
        <c:axPos val="b"/>
        <c:tickLblPos val="nextTo"/>
        <c:crossAx val="78684160"/>
        <c:crosses val="autoZero"/>
        <c:auto val="1"/>
        <c:lblAlgn val="ctr"/>
        <c:lblOffset val="100"/>
      </c:catAx>
      <c:valAx>
        <c:axId val="78684160"/>
        <c:scaling>
          <c:orientation val="minMax"/>
        </c:scaling>
        <c:axPos val="l"/>
        <c:majorGridlines/>
        <c:numFmt formatCode="0%" sourceLinked="1"/>
        <c:tickLblPos val="nextTo"/>
        <c:crossAx val="786741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Kapacitet 33.000 tona godišnje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Kapacitet fabrika - 33.000 t</c:v>
                </c:pt>
                <c:pt idx="1">
                  <c:v>Sakupljeno  - 13.500 t</c:v>
                </c:pt>
                <c:pt idx="2">
                  <c:v>Specifični cilj 3.892 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Popunjenost kapaciteta 39%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Kapacitet fabrika - 33.000 t</c:v>
                </c:pt>
                <c:pt idx="1">
                  <c:v>Sakupljeno  - 13.500 t</c:v>
                </c:pt>
                <c:pt idx="2">
                  <c:v>Specifični cilj 3.892 t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1">
                  <c:v>13500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Specifični cilj 11,8% od ukupnog kapaciteta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Kapacitet fabrika - 33.000 t</c:v>
                </c:pt>
                <c:pt idx="1">
                  <c:v>Sakupljeno  - 13.500 t</c:v>
                </c:pt>
                <c:pt idx="2">
                  <c:v>Specifični cilj 3.892 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#,##0">
                  <c:v>3892</c:v>
                </c:pt>
              </c:numCache>
            </c:numRef>
          </c:val>
        </c:ser>
        <c:axId val="78818304"/>
        <c:axId val="78824192"/>
      </c:barChart>
      <c:catAx>
        <c:axId val="78818304"/>
        <c:scaling>
          <c:orientation val="minMax"/>
        </c:scaling>
        <c:axPos val="b"/>
        <c:tickLblPos val="nextTo"/>
        <c:crossAx val="78824192"/>
        <c:crosses val="autoZero"/>
        <c:auto val="1"/>
        <c:lblAlgn val="ctr"/>
        <c:lblOffset val="100"/>
      </c:catAx>
      <c:valAx>
        <c:axId val="78824192"/>
        <c:scaling>
          <c:orientation val="minMax"/>
        </c:scaling>
        <c:axPos val="l"/>
        <c:majorGridlines/>
        <c:numFmt formatCode="General" sourceLinked="1"/>
        <c:tickLblPos val="nextTo"/>
        <c:crossAx val="7881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54369771132929"/>
          <c:y val="0.23224861854467094"/>
          <c:w val="0.29062362092784216"/>
          <c:h val="0.534698173464291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Kapacitet 33.000 tona godišnje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Kapacitet fabrika - 33.000 t</c:v>
                </c:pt>
                <c:pt idx="1">
                  <c:v>Sakupljeno  - 13.000 t</c:v>
                </c:pt>
                <c:pt idx="2">
                  <c:v>Specifični cilj 3.400 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Popunjenost kapaciteta 41%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Kapacitet fabrika - 33.000 t</c:v>
                </c:pt>
                <c:pt idx="1">
                  <c:v>Sakupljeno  - 13.000 t</c:v>
                </c:pt>
                <c:pt idx="2">
                  <c:v>Specifični cilj 3.400 t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1">
                  <c:v>13000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Specifični cilj 10,3% od ukupnog kapaciteta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Kapacitet fabrika - 33.000 t</c:v>
                </c:pt>
                <c:pt idx="1">
                  <c:v>Sakupljeno  - 13.000 t</c:v>
                </c:pt>
                <c:pt idx="2">
                  <c:v>Specifični cilj 3.400 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#,##0">
                  <c:v>3400</c:v>
                </c:pt>
              </c:numCache>
            </c:numRef>
          </c:val>
        </c:ser>
        <c:axId val="81598336"/>
        <c:axId val="81599872"/>
      </c:barChart>
      <c:catAx>
        <c:axId val="81598336"/>
        <c:scaling>
          <c:orientation val="minMax"/>
        </c:scaling>
        <c:axPos val="b"/>
        <c:tickLblPos val="nextTo"/>
        <c:crossAx val="81599872"/>
        <c:crosses val="autoZero"/>
        <c:auto val="1"/>
        <c:lblAlgn val="ctr"/>
        <c:lblOffset val="100"/>
      </c:catAx>
      <c:valAx>
        <c:axId val="81599872"/>
        <c:scaling>
          <c:orientation val="minMax"/>
        </c:scaling>
        <c:axPos val="l"/>
        <c:majorGridlines/>
        <c:numFmt formatCode="General" sourceLinked="1"/>
        <c:tickLblPos val="nextTo"/>
        <c:crossAx val="8159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54369771132929"/>
          <c:y val="0.17298977404547825"/>
          <c:w val="0.29349069816191808"/>
          <c:h val="0.5089334584646421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CABD7-B468-4333-A797-69C98643D55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57331-9016-4437-B863-8004FA3331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62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DA617-9DC6-4E92-99C2-C38E863391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GREENTECH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lTD.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Novi Sad, Serbia.</a:t>
            </a:r>
          </a:p>
          <a:p>
            <a:r>
              <a:rPr lang="en-US" baseline="0" dirty="0" err="1" smtClean="0"/>
              <a:t>tel</a:t>
            </a:r>
            <a:r>
              <a:rPr lang="en-US" baseline="0" dirty="0" smtClean="0"/>
              <a:t>:+ 381 21 65 72 531</a:t>
            </a:r>
            <a:br>
              <a:rPr lang="en-US" baseline="0" dirty="0" smtClean="0"/>
            </a:br>
            <a:r>
              <a:rPr lang="en-US" baseline="0" dirty="0" smtClean="0"/>
              <a:t>E-mail: mihail@greentech.rs</a:t>
            </a:r>
            <a:br>
              <a:rPr lang="en-US" baseline="0" dirty="0" smtClean="0"/>
            </a:br>
            <a:r>
              <a:rPr lang="en-US" baseline="0" dirty="0" smtClean="0"/>
              <a:t>www.greentech.rs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www.greentech.ro             www.green-group.ro            www.greentech.rs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1100F-DFAE-4A4A-AA0B-351E583C69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683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GREENTECH SERBIA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33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z="12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Know How</a:t>
            </a:r>
          </a:p>
          <a:p>
            <a:pPr>
              <a:buFont typeface="Arial" pitchFamily="34" charset="0"/>
              <a:buChar char="•"/>
            </a:pPr>
            <a:r>
              <a:rPr lang="sr-Latn-RS" sz="12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Latn-RS" sz="12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EC0C-1E4A-4E37-99FD-0D5EFF9AF3CC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zadinaprv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338"/>
            <a:ext cx="9144000" cy="6303982"/>
          </a:xfrm>
        </p:spPr>
      </p:pic>
      <p:sp>
        <p:nvSpPr>
          <p:cNvPr id="6" name="Rectangle 5"/>
          <p:cNvSpPr/>
          <p:nvPr/>
        </p:nvSpPr>
        <p:spPr>
          <a:xfrm>
            <a:off x="1142976" y="6215082"/>
            <a:ext cx="3500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www.greentech.r</a:t>
            </a:r>
            <a:r>
              <a:rPr lang="en-US" sz="3000" dirty="0" smtClean="0">
                <a:solidFill>
                  <a:schemeClr val="bg1"/>
                </a:solidFill>
              </a:rPr>
              <a:t>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2714620"/>
            <a:ext cx="57995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600" b="1" dirty="0" smtClean="0">
                <a:solidFill>
                  <a:srgbClr val="006600"/>
                </a:solidFill>
              </a:rPr>
              <a:t>Izazovi sakupljanja</a:t>
            </a:r>
            <a:br>
              <a:rPr lang="sr-Latn-RS" sz="3600" b="1" dirty="0" smtClean="0">
                <a:solidFill>
                  <a:srgbClr val="006600"/>
                </a:solidFill>
              </a:rPr>
            </a:br>
            <a:r>
              <a:rPr lang="sr-Latn-RS" sz="3600" b="1" dirty="0" smtClean="0">
                <a:solidFill>
                  <a:srgbClr val="006600"/>
                </a:solidFill>
              </a:rPr>
              <a:t>PET otpada u Srbiji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err="1" smtClean="0"/>
              <a:t>Mihail</a:t>
            </a:r>
            <a:r>
              <a:rPr lang="en-US" sz="2400" dirty="0" smtClean="0"/>
              <a:t> </a:t>
            </a:r>
            <a:r>
              <a:rPr lang="en-US" sz="2400" dirty="0" err="1" smtClean="0"/>
              <a:t>Mateski</a:t>
            </a:r>
            <a:r>
              <a:rPr lang="en-US" sz="2400" dirty="0" smtClean="0"/>
              <a:t>, </a:t>
            </a:r>
            <a:r>
              <a:rPr lang="en-US" sz="2400" dirty="0" err="1" smtClean="0"/>
              <a:t>MScME</a:t>
            </a:r>
            <a:endParaRPr lang="en-US" sz="2400" dirty="0" smtClean="0"/>
          </a:p>
          <a:p>
            <a:r>
              <a:rPr lang="sr-Latn-RS" sz="2400" dirty="0" smtClean="0"/>
              <a:t>Ecofair, 15. oktobar </a:t>
            </a:r>
            <a:r>
              <a:rPr lang="en-US" sz="2400" dirty="0" smtClean="0"/>
              <a:t>2014</a:t>
            </a:r>
            <a:endParaRPr lang="en-US" sz="2400" dirty="0"/>
          </a:p>
          <a:p>
            <a:endParaRPr lang="en-US" sz="2400" b="1" dirty="0" smtClean="0"/>
          </a:p>
          <a:p>
            <a:endParaRPr lang="en-US" sz="2800" b="1" dirty="0" smtClean="0"/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643050"/>
            <a:ext cx="6000792" cy="571504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Struktura sakupljanja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686800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7972452" cy="1357322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Grafikon rasta sakupljanja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71540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7786742" cy="1643074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Izvor sakupljanja -</a:t>
            </a:r>
            <a:r>
              <a:rPr lang="en-US" sz="3200" b="1" dirty="0" smtClean="0"/>
              <a:t>2012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hema sakupljac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2" y="-24"/>
            <a:ext cx="9138718" cy="6301293"/>
          </a:xfrm>
        </p:spPr>
      </p:pic>
      <p:sp>
        <p:nvSpPr>
          <p:cNvPr id="5" name="Rectangle 4"/>
          <p:cNvSpPr/>
          <p:nvPr/>
        </p:nvSpPr>
        <p:spPr>
          <a:xfrm>
            <a:off x="428596" y="5286388"/>
            <a:ext cx="4071966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9%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876" y="5286388"/>
            <a:ext cx="4000528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91%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1934" y="2928934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2013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5715040" cy="1143008"/>
          </a:xfrm>
        </p:spPr>
        <p:txBody>
          <a:bodyPr>
            <a:normAutofit fontScale="90000"/>
          </a:bodyPr>
          <a:lstStyle/>
          <a:p>
            <a:r>
              <a:rPr lang="sr-Latn-RS" sz="3600" b="1" dirty="0" smtClean="0"/>
              <a:t>Operateri sistema upravljanja ambalažnim otpadom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00034" y="1643051"/>
          <a:ext cx="8229600" cy="39290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4380"/>
                <a:gridCol w="4572032"/>
                <a:gridCol w="2943188"/>
              </a:tblGrid>
              <a:tr h="53411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/>
                        <a:t>Operateri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baseline="0" dirty="0" smtClean="0"/>
                        <a:t>Udeo na tržištu</a:t>
                      </a:r>
                      <a:r>
                        <a:rPr lang="en-US" sz="2400" baseline="0" dirty="0" smtClean="0"/>
                        <a:t> *</a:t>
                      </a:r>
                      <a:endParaRPr lang="en-US" sz="2400" dirty="0"/>
                    </a:p>
                  </a:txBody>
                  <a:tcPr/>
                </a:tc>
              </a:tr>
              <a:tr h="534114"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EKOSTAR PAK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/>
                        <a:t>49,3%</a:t>
                      </a:r>
                      <a:endParaRPr lang="en-US" sz="2400" dirty="0"/>
                    </a:p>
                  </a:txBody>
                  <a:tcPr/>
                </a:tc>
              </a:tr>
              <a:tr h="594826"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SEKOPAK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/>
                        <a:t>41,3%</a:t>
                      </a:r>
                      <a:endParaRPr lang="en-US" sz="2400" dirty="0"/>
                    </a:p>
                  </a:txBody>
                  <a:tcPr/>
                </a:tc>
              </a:tr>
              <a:tr h="642542"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TEHNO</a:t>
                      </a:r>
                      <a:r>
                        <a:rPr lang="sr-Latn-RS" sz="2400" b="1" baseline="0" dirty="0" smtClean="0"/>
                        <a:t> EKO PAK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/>
                        <a:t>6%</a:t>
                      </a:r>
                      <a:endParaRPr lang="en-US" sz="2400" dirty="0"/>
                    </a:p>
                  </a:txBody>
                  <a:tcPr/>
                </a:tc>
              </a:tr>
              <a:tr h="555268"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DELTA</a:t>
                      </a:r>
                      <a:r>
                        <a:rPr lang="sr-Latn-RS" sz="2400" b="1" baseline="0" dirty="0" smtClean="0"/>
                        <a:t> PAK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/>
                        <a:t>3%</a:t>
                      </a:r>
                      <a:endParaRPr lang="en-US" sz="2400" dirty="0"/>
                    </a:p>
                  </a:txBody>
                  <a:tcPr/>
                </a:tc>
              </a:tr>
              <a:tr h="534114"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CENEX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/>
                        <a:t>0,2%</a:t>
                      </a:r>
                      <a:endParaRPr lang="en-US" sz="2400" dirty="0"/>
                    </a:p>
                  </a:txBody>
                  <a:tcPr/>
                </a:tc>
              </a:tr>
              <a:tr h="5341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EKOPAK SISTEM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0%</a:t>
                      </a:r>
                      <a:r>
                        <a:rPr lang="en-US" sz="2400" baseline="0" dirty="0" smtClean="0"/>
                        <a:t> **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1472" y="585789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* Podaci iz izveštaja o ambalaži i ambalažnom otpadu Agencije za životnu sredinu 2013.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** </a:t>
            </a:r>
            <a:r>
              <a:rPr lang="sr-Latn-RS" dirty="0" smtClean="0"/>
              <a:t>Osnovan u </a:t>
            </a:r>
            <a:r>
              <a:rPr lang="en-US" dirty="0" smtClean="0"/>
              <a:t> </a:t>
            </a:r>
            <a:r>
              <a:rPr lang="sr-Latn-RS" dirty="0" err="1" smtClean="0"/>
              <a:t>d</a:t>
            </a:r>
            <a:r>
              <a:rPr lang="en-US" dirty="0" err="1" smtClean="0"/>
              <a:t>ecemb</a:t>
            </a:r>
            <a:r>
              <a:rPr lang="sr-Latn-RS" dirty="0" smtClean="0"/>
              <a:t>ru</a:t>
            </a:r>
            <a:r>
              <a:rPr lang="en-US" dirty="0" smtClean="0"/>
              <a:t> 2013.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829576" cy="785818"/>
          </a:xfrm>
        </p:spPr>
        <p:txBody>
          <a:bodyPr>
            <a:normAutofit fontScale="90000"/>
          </a:bodyPr>
          <a:lstStyle/>
          <a:p>
            <a:r>
              <a:rPr lang="sr-Latn-RS" sz="2700" b="1" dirty="0" smtClean="0"/>
              <a:t>S</a:t>
            </a:r>
            <a:r>
              <a:rPr lang="en-US" sz="2700" b="1" dirty="0" err="1" smtClean="0"/>
              <a:t>akuplj</a:t>
            </a:r>
            <a:r>
              <a:rPr lang="sr-Latn-RS" sz="2700" b="1" dirty="0" smtClean="0"/>
              <a:t>a</a:t>
            </a:r>
            <a:r>
              <a:rPr lang="en-US" sz="2700" b="1" dirty="0" smtClean="0"/>
              <a:t>n</a:t>
            </a:r>
            <a:r>
              <a:rPr lang="sr-Latn-RS" sz="2700" b="1" dirty="0" smtClean="0"/>
              <a:t>j</a:t>
            </a:r>
            <a:r>
              <a:rPr lang="en-US" sz="2700" b="1" dirty="0" smtClean="0"/>
              <a:t>e </a:t>
            </a:r>
            <a:r>
              <a:rPr lang="sr-Latn-RS" sz="2700" b="1" dirty="0" smtClean="0"/>
              <a:t>i reciklaža</a:t>
            </a:r>
            <a:br>
              <a:rPr lang="sr-Latn-RS" sz="2700" b="1" dirty="0" smtClean="0"/>
            </a:br>
            <a:r>
              <a:rPr lang="sr-Latn-RS" sz="2700" b="1" dirty="0" smtClean="0"/>
              <a:t> PET ambalaže u 2013. godini</a:t>
            </a:r>
            <a:r>
              <a:rPr lang="sr-Latn-RS" sz="2400" b="1" dirty="0" smtClean="0"/>
              <a:t/>
            </a:r>
            <a:br>
              <a:rPr lang="sr-Latn-RS" sz="2400" b="1" dirty="0" smtClean="0"/>
            </a:b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600200"/>
          <a:ext cx="8429684" cy="447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42910" y="6000768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r-Latn-RS" dirty="0" smtClean="0"/>
              <a:t> Procena na bazi izveštaja Carine o količini izvoza PET fleksa od 11.400 tona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izve</a:t>
            </a:r>
            <a:r>
              <a:rPr lang="sr-Latn-RS" dirty="0" smtClean="0"/>
              <a:t>štaja Agencije za zaštitu životne sredine za 2013. godinu.</a:t>
            </a:r>
          </a:p>
          <a:p>
            <a:pPr>
              <a:buFont typeface="Arial" charset="0"/>
              <a:buChar char="•"/>
            </a:pPr>
            <a:endParaRPr lang="sr-Latn-RS" dirty="0" smtClean="0"/>
          </a:p>
          <a:p>
            <a:pPr>
              <a:buFont typeface="Arial" charset="0"/>
              <a:buChar char="•"/>
            </a:pPr>
            <a:endParaRPr lang="sr-Latn-R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/>
          </a:bodyPr>
          <a:lstStyle/>
          <a:p>
            <a:r>
              <a:rPr lang="sr-Latn-RS" sz="2400" b="1" dirty="0" smtClean="0"/>
              <a:t>S</a:t>
            </a:r>
            <a:r>
              <a:rPr lang="en-US" sz="2400" b="1" dirty="0" err="1" smtClean="0"/>
              <a:t>akuplj</a:t>
            </a:r>
            <a:r>
              <a:rPr lang="sr-Latn-RS" sz="2400" b="1" dirty="0" smtClean="0"/>
              <a:t>a</a:t>
            </a:r>
            <a:r>
              <a:rPr lang="en-US" sz="2400" b="1" dirty="0" smtClean="0"/>
              <a:t>n</a:t>
            </a:r>
            <a:r>
              <a:rPr lang="sr-Latn-RS" sz="2400" b="1" dirty="0" smtClean="0"/>
              <a:t>j</a:t>
            </a:r>
            <a:r>
              <a:rPr lang="en-US" sz="2400" b="1" dirty="0" smtClean="0"/>
              <a:t>e </a:t>
            </a:r>
            <a:r>
              <a:rPr lang="sr-Latn-RS" sz="2400" b="1" dirty="0" smtClean="0"/>
              <a:t>i reciklaža </a:t>
            </a:r>
            <a:br>
              <a:rPr lang="sr-Latn-RS" sz="2400" b="1" dirty="0" smtClean="0"/>
            </a:br>
            <a:r>
              <a:rPr lang="sr-Latn-RS" sz="2400" b="1" dirty="0" smtClean="0"/>
              <a:t>PET ambalaže u 2012. godini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600200"/>
          <a:ext cx="8429684" cy="447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42910" y="600076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r-Latn-RS" dirty="0" smtClean="0"/>
              <a:t>Procena na bazi izveštaja Carine o količini izvoza PET fleksa od 10.270 tona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izve</a:t>
            </a:r>
            <a:r>
              <a:rPr lang="sr-Latn-RS" dirty="0" smtClean="0"/>
              <a:t>štaja Agencije za zaštitu životne sredine za 2012. godinu.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sr-Latn-RS" sz="2200" b="1" dirty="0" smtClean="0"/>
              <a:t>Procentualni prikaz sakupljanja i reciklaže PET ambalaže u 2013. godini u odnosu na plasirane količine </a:t>
            </a:r>
            <a:r>
              <a:rPr lang="sr-Latn-RS" sz="2200" b="1" dirty="0"/>
              <a:t/>
            </a:r>
            <a:br>
              <a:rPr lang="sr-Latn-RS" sz="2200" b="1" dirty="0"/>
            </a:br>
            <a:r>
              <a:rPr lang="sr-Latn-RS" sz="3200" b="1" dirty="0" smtClean="0">
                <a:solidFill>
                  <a:srgbClr val="52A145"/>
                </a:solidFill>
              </a:rPr>
              <a:t/>
            </a:r>
            <a:br>
              <a:rPr lang="sr-Latn-RS" sz="3200" b="1" dirty="0" smtClean="0">
                <a:solidFill>
                  <a:srgbClr val="52A145"/>
                </a:solidFill>
              </a:rPr>
            </a:br>
            <a:endParaRPr lang="en-US" sz="3200" b="1" dirty="0">
              <a:solidFill>
                <a:srgbClr val="52A14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sr-Latn-RS" sz="2200" b="1" dirty="0" smtClean="0"/>
              <a:t>Procentualni prikaz sakupljanja i reciklaže PET ambalaže u 2012. godini u odnosu na plasirane količine </a:t>
            </a:r>
            <a:r>
              <a:rPr lang="sr-Latn-RS" sz="2200" b="1" dirty="0"/>
              <a:t/>
            </a:r>
            <a:br>
              <a:rPr lang="sr-Latn-RS" sz="2200" b="1" dirty="0"/>
            </a:br>
            <a:r>
              <a:rPr lang="sr-Latn-RS" sz="3200" b="1" dirty="0" smtClean="0">
                <a:solidFill>
                  <a:srgbClr val="52A145"/>
                </a:solidFill>
              </a:rPr>
              <a:t/>
            </a:r>
            <a:br>
              <a:rPr lang="sr-Latn-RS" sz="3200" b="1" dirty="0" smtClean="0">
                <a:solidFill>
                  <a:srgbClr val="52A145"/>
                </a:solidFill>
              </a:rPr>
            </a:br>
            <a:endParaRPr lang="en-US" sz="3200" b="1" dirty="0">
              <a:solidFill>
                <a:srgbClr val="52A14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1539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sr-Latn-RS" sz="2400" b="1" dirty="0" smtClean="0"/>
              <a:t>Kapacitet fabrika za reciklažu ambalažnog PET otpada u odnosu na sakupljene količine i nacionalni cilj – 2013. godina</a:t>
            </a:r>
            <a:r>
              <a:rPr lang="sr-Latn-RS" sz="2200" b="1" dirty="0" smtClean="0"/>
              <a:t/>
            </a:r>
            <a:br>
              <a:rPr lang="sr-Latn-RS" sz="2200" b="1" dirty="0" smtClean="0"/>
            </a:br>
            <a:endParaRPr lang="en-US" sz="22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785793"/>
            <a:ext cx="3500462" cy="1357323"/>
          </a:xfrm>
        </p:spPr>
        <p:txBody>
          <a:bodyPr>
            <a:no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786191"/>
            <a:ext cx="8429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sr-Latn-RS" sz="2800" dirty="0" smtClean="0">
              <a:solidFill>
                <a:srgbClr val="2D5535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4282" y="4357694"/>
            <a:ext cx="46434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.000 ton</a:t>
            </a: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PET</a:t>
            </a: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 b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ca godišnje.</a:t>
            </a:r>
          </a:p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.000 ton</a:t>
            </a: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ostale plastike.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1285861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</a:rPr>
              <a:t>Lider</a:t>
            </a:r>
            <a:r>
              <a:rPr lang="en-US" sz="2800" b="1" dirty="0" smtClean="0">
                <a:latin typeface="+mj-lt"/>
              </a:rPr>
              <a:t> u </a:t>
            </a:r>
            <a:r>
              <a:rPr lang="en-US" sz="2800" b="1" dirty="0" err="1" smtClean="0">
                <a:latin typeface="+mj-lt"/>
              </a:rPr>
              <a:t>recikla</a:t>
            </a:r>
            <a:r>
              <a:rPr lang="sr-Latn-RS" sz="2800" b="1" dirty="0" smtClean="0">
                <a:latin typeface="+mj-lt"/>
              </a:rPr>
              <a:t>ži u </a:t>
            </a:r>
          </a:p>
          <a:p>
            <a:pPr algn="ctr"/>
            <a:r>
              <a:rPr lang="sr-Latn-RS" sz="2800" b="1" dirty="0" smtClean="0">
                <a:latin typeface="+mj-lt"/>
              </a:rPr>
              <a:t>Istočnoj Evropi</a:t>
            </a:r>
            <a:endParaRPr lang="en-US" sz="28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4348" y="6357958"/>
            <a:ext cx="8429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www.greentech.ro               www.green-group.ro               www.greentech.rs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5720" y="1928778"/>
          <a:ext cx="850112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sr-Latn-RS" sz="2400" b="1" dirty="0" smtClean="0"/>
              <a:t>Kapacitet fabrika za reciklažu ambalažnog PET otpada u odnosu na sakupljene količine i nacionalni cilj – 2012. godina</a:t>
            </a:r>
            <a:r>
              <a:rPr lang="sr-Latn-RS" sz="2200" b="1" dirty="0" smtClean="0"/>
              <a:t/>
            </a:r>
            <a:br>
              <a:rPr lang="sr-Latn-RS" sz="2200" b="1" dirty="0" smtClean="0"/>
            </a:br>
            <a:endParaRPr lang="en-US" sz="2200" b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>
            <a:normAutofit/>
          </a:bodyPr>
          <a:lstStyle/>
          <a:p>
            <a:r>
              <a:rPr lang="sr-Latn-RS" sz="2400" b="1" dirty="0" smtClean="0"/>
              <a:t>Grafikon rasta specifičnih ciljeva za period 2012-2014</a:t>
            </a:r>
            <a:endParaRPr lang="en-US" sz="2400" b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14282" y="2000216"/>
          <a:ext cx="871543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64" y="1714488"/>
          <a:ext cx="871543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 smtClean="0"/>
              <a:t>Grafikon procentualnog rasta specifičnih ciljeva po vrsti materijala</a:t>
            </a:r>
            <a:br>
              <a:rPr lang="sr-Latn-RS" sz="2200" b="1" dirty="0" smtClean="0"/>
            </a:br>
            <a:r>
              <a:rPr lang="sr-Latn-RS" sz="2200" b="1" dirty="0" smtClean="0"/>
              <a:t> za period 2012-2014</a:t>
            </a:r>
            <a:endParaRPr lang="en-US" sz="2200" b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929718" cy="1071570"/>
          </a:xfrm>
        </p:spPr>
        <p:txBody>
          <a:bodyPr>
            <a:normAutofit/>
          </a:bodyPr>
          <a:lstStyle/>
          <a:p>
            <a:r>
              <a:rPr lang="sr-Latn-RS" sz="2400" b="1" dirty="0" smtClean="0"/>
              <a:t>Ispunjenje specifičnog cilja za plastiku </a:t>
            </a:r>
            <a:br>
              <a:rPr lang="sr-Latn-RS" sz="2400" b="1" dirty="0" smtClean="0"/>
            </a:br>
            <a:r>
              <a:rPr lang="sr-Latn-RS" sz="2400" b="1" dirty="0" smtClean="0"/>
              <a:t>po operateru za 2013. godinu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57363"/>
          <a:ext cx="8229600" cy="42536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OPERATER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/>
                        <a:t>PLASTIKA         9%</a:t>
                      </a:r>
                      <a:endParaRPr lang="en-US" sz="2800" dirty="0"/>
                    </a:p>
                  </a:txBody>
                  <a:tcPr/>
                </a:tc>
              </a:tr>
              <a:tr h="484947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SEKOPAK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16,98%</a:t>
                      </a:r>
                      <a:endParaRPr lang="en-US" sz="2000" dirty="0"/>
                    </a:p>
                  </a:txBody>
                  <a:tcPr/>
                </a:tc>
              </a:tr>
              <a:tr h="484947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EKOSTAR PAK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16,24%</a:t>
                      </a:r>
                      <a:endParaRPr lang="en-US" sz="2000" dirty="0"/>
                    </a:p>
                  </a:txBody>
                  <a:tcPr/>
                </a:tc>
              </a:tr>
              <a:tr h="484947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DELTA</a:t>
                      </a:r>
                      <a:r>
                        <a:rPr lang="sr-Latn-RS" sz="2000" baseline="0" dirty="0" smtClean="0"/>
                        <a:t> PAK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12,60%</a:t>
                      </a:r>
                      <a:endParaRPr lang="en-US" sz="2000" dirty="0"/>
                    </a:p>
                  </a:txBody>
                  <a:tcPr/>
                </a:tc>
              </a:tr>
              <a:tr h="484947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TEHNO EKO PAK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10,4%</a:t>
                      </a:r>
                      <a:endParaRPr lang="en-US" sz="2000" dirty="0"/>
                    </a:p>
                  </a:txBody>
                  <a:tcPr/>
                </a:tc>
              </a:tr>
              <a:tr h="484947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CENEX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12,86%</a:t>
                      </a:r>
                      <a:endParaRPr lang="en-US" sz="2000" dirty="0"/>
                    </a:p>
                  </a:txBody>
                  <a:tcPr/>
                </a:tc>
              </a:tr>
              <a:tr h="484947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EKOPAK SISTEM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0%</a:t>
                      </a:r>
                      <a:r>
                        <a:rPr lang="sr-Latn-RS" sz="2000" baseline="0" dirty="0" smtClean="0"/>
                        <a:t> *</a:t>
                      </a:r>
                      <a:endParaRPr lang="en-US" sz="2000" dirty="0"/>
                    </a:p>
                  </a:txBody>
                  <a:tcPr/>
                </a:tc>
              </a:tr>
              <a:tr h="662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dirty="0" smtClean="0">
                          <a:solidFill>
                            <a:srgbClr val="C00000"/>
                          </a:solidFill>
                        </a:rPr>
                        <a:t>PROSEČNA VREDNOST</a:t>
                      </a: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solidFill>
                            <a:srgbClr val="C00000"/>
                          </a:solidFill>
                        </a:rPr>
                        <a:t>16,13%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85786" y="6286520"/>
            <a:ext cx="3210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*Registrovan u decembru 2013.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58204" cy="928694"/>
          </a:xfrm>
        </p:spPr>
        <p:txBody>
          <a:bodyPr>
            <a:normAutofit/>
          </a:bodyPr>
          <a:lstStyle/>
          <a:p>
            <a:r>
              <a:rPr lang="sr-Latn-RS" sz="2400" b="1" dirty="0" smtClean="0"/>
              <a:t>Ispunjenje specifičnog cilja za plastiku po </a:t>
            </a:r>
            <a:br>
              <a:rPr lang="sr-Latn-RS" sz="2400" b="1" dirty="0" smtClean="0"/>
            </a:br>
            <a:r>
              <a:rPr lang="sr-Latn-RS" sz="2400" b="1" dirty="0" smtClean="0"/>
              <a:t>operateru za 2012. godinu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202654"/>
          <a:ext cx="8229600" cy="40838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1185813">
                <a:tc>
                  <a:txBody>
                    <a:bodyPr/>
                    <a:lstStyle/>
                    <a:p>
                      <a:pPr algn="ctr"/>
                      <a:endParaRPr lang="sr-Latn-RS" sz="2800" dirty="0" smtClean="0"/>
                    </a:p>
                    <a:p>
                      <a:pPr algn="ctr"/>
                      <a:r>
                        <a:rPr lang="sr-Latn-RS" sz="2800" dirty="0" smtClean="0"/>
                        <a:t>OPERATER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2800" dirty="0" smtClean="0"/>
                    </a:p>
                    <a:p>
                      <a:pPr algn="ctr"/>
                      <a:r>
                        <a:rPr lang="sr-Latn-RS" sz="2800" dirty="0" smtClean="0"/>
                        <a:t>PLASTIKA         7,50%</a:t>
                      </a:r>
                      <a:endParaRPr lang="en-US" sz="2800" dirty="0"/>
                    </a:p>
                  </a:txBody>
                  <a:tcPr/>
                </a:tc>
              </a:tr>
              <a:tr h="504564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SEKOPAK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16%</a:t>
                      </a:r>
                      <a:endParaRPr lang="en-US" sz="2000" dirty="0"/>
                    </a:p>
                  </a:txBody>
                  <a:tcPr/>
                </a:tc>
              </a:tr>
              <a:tr h="504564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EKOSTAR PAK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15,9%</a:t>
                      </a:r>
                      <a:endParaRPr lang="en-US" sz="2000" dirty="0"/>
                    </a:p>
                  </a:txBody>
                  <a:tcPr/>
                </a:tc>
              </a:tr>
              <a:tr h="504564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DELTA</a:t>
                      </a:r>
                      <a:r>
                        <a:rPr lang="sr-Latn-RS" sz="2000" baseline="0" dirty="0" smtClean="0"/>
                        <a:t> PAK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8,8%</a:t>
                      </a:r>
                      <a:endParaRPr lang="en-US" sz="2000" dirty="0"/>
                    </a:p>
                  </a:txBody>
                  <a:tcPr/>
                </a:tc>
              </a:tr>
              <a:tr h="504564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TEHNO EKO PAK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11%</a:t>
                      </a:r>
                      <a:endParaRPr lang="en-US" sz="2000" dirty="0"/>
                    </a:p>
                  </a:txBody>
                  <a:tcPr/>
                </a:tc>
              </a:tr>
              <a:tr h="879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dirty="0" smtClean="0">
                          <a:solidFill>
                            <a:srgbClr val="C00000"/>
                          </a:solidFill>
                        </a:rPr>
                        <a:t>PROSEČNA VREDNOST</a:t>
                      </a: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5,5</a:t>
                      </a:r>
                      <a:r>
                        <a:rPr lang="sr-Latn-RS" sz="2000" b="1" dirty="0" smtClean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2910" y="6202940"/>
            <a:ext cx="6858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i="1" baseline="0" dirty="0" smtClean="0"/>
              <a:t>.</a:t>
            </a:r>
            <a:endParaRPr lang="en-US" sz="16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000132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Izazovi </a:t>
            </a:r>
            <a:r>
              <a:rPr lang="sr-Latn-RS" sz="3600" b="1" dirty="0" smtClean="0"/>
              <a:t>(1)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57158" y="2714620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dirty="0" smtClean="0"/>
              <a:t> </a:t>
            </a:r>
            <a:r>
              <a:rPr lang="en-US" sz="3200" dirty="0" err="1" smtClean="0"/>
              <a:t>Nedostatak</a:t>
            </a:r>
            <a:r>
              <a:rPr lang="en-US" sz="3200" dirty="0" smtClean="0"/>
              <a:t> </a:t>
            </a:r>
            <a:r>
              <a:rPr lang="en-US" sz="3200" dirty="0" err="1" smtClean="0"/>
              <a:t>sakuplja</a:t>
            </a:r>
            <a:r>
              <a:rPr lang="sr-Latn-RS" sz="3200" dirty="0" smtClean="0"/>
              <a:t>čke infrastrukture.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/>
              <a:t> Nedovoljna ulaganja u razvoj</a:t>
            </a:r>
            <a:r>
              <a:rPr lang="en-US" sz="3200" dirty="0" smtClean="0"/>
              <a:t> </a:t>
            </a:r>
            <a:r>
              <a:rPr lang="sr-Latn-RS" sz="3200" dirty="0" smtClean="0"/>
              <a:t>infrastrukture, nepostojanje Fonda za životnu sredinu.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/>
              <a:t> Niski nacionalni ciljevi za ponovno iskorišćenje otpada i reciklažu.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/>
              <a:t> Nedovoljan inspekcijski nadzor, kontrola izdatih dozvola.</a:t>
            </a:r>
          </a:p>
          <a:p>
            <a:pPr>
              <a:buFont typeface="Arial" pitchFamily="34" charset="0"/>
              <a:buChar char="•"/>
            </a:pPr>
            <a:endParaRPr lang="sr-Latn-RS" sz="32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000132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Izazovi </a:t>
            </a:r>
            <a:r>
              <a:rPr lang="sr-Latn-RS" sz="3600" b="1" dirty="0" smtClean="0"/>
              <a:t>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143404"/>
          </a:xfrm>
        </p:spPr>
        <p:txBody>
          <a:bodyPr>
            <a:normAutofit/>
          </a:bodyPr>
          <a:lstStyle/>
          <a:p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deponovanja</a:t>
            </a:r>
            <a:r>
              <a:rPr lang="sr-Latn-RS" dirty="0" smtClean="0"/>
              <a:t> (15-25 Eur/</a:t>
            </a:r>
            <a:r>
              <a:rPr lang="en-US" dirty="0" smtClean="0"/>
              <a:t>t</a:t>
            </a:r>
            <a:r>
              <a:rPr lang="sr-Latn-RS" dirty="0" smtClean="0"/>
              <a:t>on</a:t>
            </a:r>
            <a:r>
              <a:rPr lang="en-US" dirty="0" err="1" smtClean="0"/>
              <a:t>i</a:t>
            </a:r>
            <a:r>
              <a:rPr lang="sr-Latn-RS" dirty="0" smtClean="0"/>
              <a:t>)</a:t>
            </a:r>
            <a:r>
              <a:rPr lang="en-US" dirty="0" smtClean="0"/>
              <a:t>.</a:t>
            </a:r>
          </a:p>
          <a:p>
            <a:r>
              <a:rPr lang="sr-Latn-RS" dirty="0" smtClean="0"/>
              <a:t>K</a:t>
            </a:r>
            <a:r>
              <a:rPr lang="en-US" dirty="0" err="1" smtClean="0"/>
              <a:t>omunalna</a:t>
            </a:r>
            <a:r>
              <a:rPr lang="en-US" dirty="0" smtClean="0"/>
              <a:t> </a:t>
            </a:r>
            <a:r>
              <a:rPr lang="en-US" dirty="0" err="1" smtClean="0"/>
              <a:t>preduze</a:t>
            </a:r>
            <a:r>
              <a:rPr lang="sr-Latn-RS" dirty="0" smtClean="0"/>
              <a:t>ća kao vlasnici deponija.</a:t>
            </a:r>
          </a:p>
          <a:p>
            <a:r>
              <a:rPr lang="sr-Latn-RS" dirty="0" smtClean="0"/>
              <a:t>Nepostojanje finansijskih stimulacija za građane koji odvajaju reciklabilni otpad.</a:t>
            </a:r>
          </a:p>
          <a:p>
            <a:r>
              <a:rPr lang="sr-Latn-RS" dirty="0" smtClean="0"/>
              <a:t>Politički uticaj u javnim komunalnim preduzećima. </a:t>
            </a:r>
          </a:p>
          <a:p>
            <a:r>
              <a:rPr lang="sr-Latn-RS" smtClean="0"/>
              <a:t>Integrisanje </a:t>
            </a:r>
            <a:r>
              <a:rPr lang="sr-Latn-RS" dirty="0" smtClean="0"/>
              <a:t>neformalnih sakupljača u sistem.</a:t>
            </a:r>
            <a:endParaRPr lang="sr-Latn-RS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zadina drv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20934" cy="6357982"/>
          </a:xfrm>
        </p:spPr>
      </p:pic>
      <p:sp>
        <p:nvSpPr>
          <p:cNvPr id="6" name="Rectangle 5"/>
          <p:cNvSpPr/>
          <p:nvPr/>
        </p:nvSpPr>
        <p:spPr>
          <a:xfrm>
            <a:off x="0" y="5841155"/>
            <a:ext cx="9286908" cy="10001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dirty="0" smtClean="0"/>
              <a:t>Hvala na pažnji</a:t>
            </a:r>
            <a:r>
              <a:rPr lang="en-US" sz="4000" dirty="0" smtClean="0"/>
              <a:t>!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07504" y="3573017"/>
            <a:ext cx="29523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b="1" dirty="0" smtClean="0"/>
              <a:t>Mihail Mateski, M</a:t>
            </a:r>
            <a:r>
              <a:rPr lang="en-US" sz="2200" b="1" dirty="0" err="1" smtClean="0"/>
              <a:t>ScM</a:t>
            </a:r>
            <a:r>
              <a:rPr lang="sr-Latn-RS" sz="2200" b="1" dirty="0" smtClean="0"/>
              <a:t>E</a:t>
            </a:r>
          </a:p>
          <a:p>
            <a:r>
              <a:rPr lang="en-US" sz="2200" b="1" dirty="0" smtClean="0"/>
              <a:t>General Manager</a:t>
            </a:r>
          </a:p>
          <a:p>
            <a:r>
              <a:rPr lang="en-US" sz="2200" b="1" dirty="0" smtClean="0"/>
              <a:t>GREENTECH </a:t>
            </a:r>
            <a:r>
              <a:rPr lang="sr-Latn-RS" sz="2200" b="1" dirty="0" smtClean="0"/>
              <a:t>D</a:t>
            </a:r>
            <a:r>
              <a:rPr lang="en-US" sz="2200" b="1" dirty="0" smtClean="0"/>
              <a:t>.</a:t>
            </a:r>
            <a:r>
              <a:rPr lang="sr-Latn-RS" sz="2200" b="1" dirty="0" smtClean="0"/>
              <a:t>O</a:t>
            </a:r>
            <a:r>
              <a:rPr lang="sr-Latn-RS" sz="2200" b="1" dirty="0"/>
              <a:t>.</a:t>
            </a:r>
            <a:r>
              <a:rPr lang="sr-Latn-RS" sz="2200" b="1" dirty="0" smtClean="0"/>
              <a:t>O.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Novi Sad, Serbia.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006600"/>
                </a:solidFill>
              </a:rPr>
              <a:t>mihail@greentech.rs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400" b="1" dirty="0" smtClean="0">
                <a:solidFill>
                  <a:srgbClr val="006600"/>
                </a:solidFill>
              </a:rPr>
              <a:t>www.greentech.rs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62545"/>
            <a:ext cx="6288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57D13"/>
                </a:solidFill>
              </a:rPr>
              <a:t>    </a:t>
            </a:r>
            <a:endParaRPr lang="en-US" sz="2400" dirty="0">
              <a:ln>
                <a:solidFill>
                  <a:schemeClr val="accent1"/>
                </a:solidFill>
              </a:ln>
              <a:solidFill>
                <a:srgbClr val="32762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143248"/>
            <a:ext cx="521494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endParaRPr lang="sr-Latn-R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Fabrike za reciklažu u Rumuniji, Srbiji, Makedoniji, poslovnice u Grčkoj i Nemačkoj.</a:t>
            </a:r>
          </a:p>
          <a:p>
            <a:pPr marL="228600" indent="-228600"/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b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 grupa se bavi reciklažom PET boca.</a:t>
            </a:r>
            <a:b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 i PP ambalaže, električnog i elektronskog otpada, baterija, stakla. </a:t>
            </a:r>
            <a:b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Sakupljanje i drugih vrsta ambalažnog otpada:</a:t>
            </a:r>
            <a:b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papir, karton, limenke, drvo, tetrapak.</a:t>
            </a:r>
            <a:endParaRPr lang="en-US" dirty="0"/>
          </a:p>
          <a:p>
            <a:pPr lvl="0"/>
            <a:r>
              <a:rPr lang="en-US" sz="900" dirty="0"/>
              <a:t> </a:t>
            </a:r>
          </a:p>
        </p:txBody>
      </p:sp>
      <p:sp>
        <p:nvSpPr>
          <p:cNvPr id="2" name="Oval 1"/>
          <p:cNvSpPr/>
          <p:nvPr/>
        </p:nvSpPr>
        <p:spPr>
          <a:xfrm>
            <a:off x="5516461" y="1140001"/>
            <a:ext cx="1627307" cy="1646057"/>
          </a:xfrm>
          <a:prstGeom prst="ellipse">
            <a:avLst/>
          </a:prstGeom>
          <a:solidFill>
            <a:srgbClr val="2E672B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3" name="Rectangle 2"/>
          <p:cNvSpPr/>
          <p:nvPr/>
        </p:nvSpPr>
        <p:spPr>
          <a:xfrm>
            <a:off x="5500694" y="1500174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STAKLO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110.000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>
          <a:xfrm>
            <a:off x="4643438" y="2214554"/>
            <a:ext cx="1566855" cy="1517636"/>
          </a:xfrm>
          <a:prstGeom prst="ellipse">
            <a:avLst/>
          </a:prstGeom>
          <a:solidFill>
            <a:srgbClr val="97C62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86" name="Rectangle 85"/>
          <p:cNvSpPr/>
          <p:nvPr/>
        </p:nvSpPr>
        <p:spPr>
          <a:xfrm>
            <a:off x="4857752" y="2571744"/>
            <a:ext cx="1169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35.000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4929190" y="3571876"/>
            <a:ext cx="1928826" cy="1811352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629F18"/>
              </a:gs>
            </a:gsLst>
          </a:gra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94" name="Rectangle 93"/>
          <p:cNvSpPr/>
          <p:nvPr/>
        </p:nvSpPr>
        <p:spPr>
          <a:xfrm>
            <a:off x="5183430" y="3786191"/>
            <a:ext cx="1317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vlakno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50.000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>
          <a:xfrm>
            <a:off x="6503980" y="3917051"/>
            <a:ext cx="1497044" cy="1529208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629F18"/>
              </a:gs>
            </a:gsLst>
          </a:gra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96" name="Rectangle 95"/>
          <p:cNvSpPr/>
          <p:nvPr/>
        </p:nvSpPr>
        <p:spPr>
          <a:xfrm>
            <a:off x="6643702" y="4429132"/>
            <a:ext cx="1239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</a:t>
            </a:r>
            <a:r>
              <a:rPr lang="sr-Latn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traka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5.000</a:t>
            </a:r>
          </a:p>
        </p:txBody>
      </p:sp>
      <p:sp>
        <p:nvSpPr>
          <p:cNvPr id="97" name="Oval 96"/>
          <p:cNvSpPr/>
          <p:nvPr/>
        </p:nvSpPr>
        <p:spPr>
          <a:xfrm>
            <a:off x="7405831" y="2714620"/>
            <a:ext cx="1523887" cy="1532007"/>
          </a:xfrm>
          <a:prstGeom prst="ellipse">
            <a:avLst/>
          </a:prstGeom>
          <a:solidFill>
            <a:srgbClr val="80D242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98" name="Rectangle 97"/>
          <p:cNvSpPr/>
          <p:nvPr/>
        </p:nvSpPr>
        <p:spPr>
          <a:xfrm>
            <a:off x="7643834" y="307181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R-PET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16.000</a:t>
            </a:r>
          </a:p>
        </p:txBody>
      </p:sp>
      <p:sp>
        <p:nvSpPr>
          <p:cNvPr id="88" name="Oval 87"/>
          <p:cNvSpPr/>
          <p:nvPr/>
        </p:nvSpPr>
        <p:spPr>
          <a:xfrm>
            <a:off x="5991354" y="2285993"/>
            <a:ext cx="1866794" cy="1947568"/>
          </a:xfrm>
          <a:prstGeom prst="ellipse">
            <a:avLst/>
          </a:prstGeom>
          <a:solidFill>
            <a:srgbClr val="52A145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92" name="Rectangle 91"/>
          <p:cNvSpPr/>
          <p:nvPr/>
        </p:nvSpPr>
        <p:spPr>
          <a:xfrm>
            <a:off x="6178030" y="2714620"/>
            <a:ext cx="1394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100.000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99768" y="1714488"/>
            <a:ext cx="1149350" cy="1149350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629F18"/>
              </a:gs>
            </a:gsLst>
          </a:gradFill>
          <a:ln w="5715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/>
          </a:p>
        </p:txBody>
      </p:sp>
      <p:sp>
        <p:nvSpPr>
          <p:cNvPr id="20" name="Rectangle 19"/>
          <p:cNvSpPr/>
          <p:nvPr/>
        </p:nvSpPr>
        <p:spPr>
          <a:xfrm>
            <a:off x="6909439" y="1907903"/>
            <a:ext cx="1520213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DRVO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ongoing </a:t>
            </a:r>
            <a:b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project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" name="Picture 20" descr="greengru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7582"/>
            <a:ext cx="3857652" cy="163553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Rectangle 21"/>
          <p:cNvSpPr/>
          <p:nvPr/>
        </p:nvSpPr>
        <p:spPr>
          <a:xfrm>
            <a:off x="5286380" y="6000768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www.green-group.ro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57884" y="5572140"/>
            <a:ext cx="165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* tona/godišnje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35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282" y="214290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</a:rPr>
              <a:t>www.green-group.ro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57224" y="1643050"/>
            <a:ext cx="4714908" cy="4429157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2002. GREENTECH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reciklaža plastike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2004. GREENFIBER </a:t>
            </a:r>
          </a:p>
          <a:p>
            <a:pPr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pro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izvodnja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PET 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vlakna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2009. GREENWEEE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reciklaža EE otpada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2010. GREENLAMP</a:t>
            </a:r>
          </a:p>
          <a:p>
            <a:pPr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reciklaža rasvetnih tela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2013. GREENGLASS</a:t>
            </a:r>
          </a:p>
          <a:p>
            <a:pPr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reciklaža stakla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2E672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4" descr="f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843451"/>
            <a:ext cx="7215238" cy="8002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85926"/>
            <a:ext cx="2613194" cy="421484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_greengla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6143644"/>
            <a:ext cx="1214446" cy="4482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0" y="6715147"/>
            <a:ext cx="9144000" cy="1885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afabrikapozad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4"/>
            <a:ext cx="914400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zadina zn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3046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714752"/>
            <a:ext cx="5572164" cy="31432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b="1" dirty="0" smtClean="0">
                <a:cs typeface="Arial" pitchFamily="34" charset="0"/>
              </a:rPr>
              <a:t>     </a:t>
            </a:r>
            <a:endParaRPr lang="en-US" sz="4000" dirty="0" smtClean="0">
              <a:cs typeface="Arial" pitchFamily="34" charset="0"/>
            </a:endParaRP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Sedište</a:t>
            </a:r>
            <a:r>
              <a:rPr lang="en-US" sz="6400" b="1" dirty="0" smtClean="0">
                <a:cs typeface="Arial" pitchFamily="34" charset="0"/>
              </a:rPr>
              <a:t>: </a:t>
            </a:r>
            <a:r>
              <a:rPr lang="en-US" sz="6400" dirty="0" smtClean="0">
                <a:cs typeface="Arial" pitchFamily="34" charset="0"/>
              </a:rPr>
              <a:t>N</a:t>
            </a:r>
            <a:r>
              <a:rPr lang="sr-Latn-RS" sz="6400" dirty="0" smtClean="0">
                <a:cs typeface="Arial" pitchFamily="34" charset="0"/>
              </a:rPr>
              <a:t>ovi </a:t>
            </a:r>
            <a:r>
              <a:rPr lang="en-US" sz="6400" dirty="0" smtClean="0">
                <a:cs typeface="Arial" pitchFamily="34" charset="0"/>
              </a:rPr>
              <a:t>Sad</a:t>
            </a:r>
            <a:r>
              <a:rPr lang="sr-Latn-RS" sz="6400" dirty="0" smtClean="0">
                <a:cs typeface="Arial" pitchFamily="34" charset="0"/>
              </a:rPr>
              <a:t>, Sr</a:t>
            </a:r>
            <a:r>
              <a:rPr lang="en-US" sz="6400" dirty="0" smtClean="0">
                <a:cs typeface="Arial" pitchFamily="34" charset="0"/>
              </a:rPr>
              <a:t>b</a:t>
            </a:r>
            <a:r>
              <a:rPr lang="sr-Latn-RS" sz="6400" dirty="0" smtClean="0">
                <a:cs typeface="Arial" pitchFamily="34" charset="0"/>
              </a:rPr>
              <a:t>ija</a:t>
            </a:r>
          </a:p>
          <a:p>
            <a:pPr>
              <a:defRPr/>
            </a:pPr>
            <a:r>
              <a:rPr lang="en-US" sz="6400" b="1" dirty="0" err="1" smtClean="0">
                <a:cs typeface="Arial" pitchFamily="34" charset="0"/>
              </a:rPr>
              <a:t>Fa</a:t>
            </a:r>
            <a:r>
              <a:rPr lang="sr-Latn-RS" sz="6400" b="1" dirty="0" smtClean="0">
                <a:cs typeface="Arial" pitchFamily="34" charset="0"/>
              </a:rPr>
              <a:t>brika</a:t>
            </a:r>
            <a:r>
              <a:rPr lang="en-US" sz="6400" b="1" dirty="0" smtClean="0">
                <a:cs typeface="Arial" pitchFamily="34" charset="0"/>
              </a:rPr>
              <a:t>: </a:t>
            </a:r>
            <a:r>
              <a:rPr lang="en-US" sz="6400" dirty="0" err="1" smtClean="0">
                <a:cs typeface="Arial" pitchFamily="34" charset="0"/>
              </a:rPr>
              <a:t>Mladenovo</a:t>
            </a:r>
            <a:r>
              <a:rPr lang="en-US" sz="6400" dirty="0" smtClean="0">
                <a:cs typeface="Arial" pitchFamily="34" charset="0"/>
              </a:rPr>
              <a:t>/B</a:t>
            </a:r>
            <a:r>
              <a:rPr lang="sr-Latn-RS" sz="6400" dirty="0" smtClean="0">
                <a:cs typeface="Arial" pitchFamily="34" charset="0"/>
              </a:rPr>
              <a:t>ačka </a:t>
            </a:r>
            <a:r>
              <a:rPr lang="en-US" sz="6400" dirty="0" err="1" smtClean="0">
                <a:cs typeface="Arial" pitchFamily="34" charset="0"/>
              </a:rPr>
              <a:t>Palanka</a:t>
            </a:r>
            <a:endParaRPr lang="sr-Latn-RS" sz="6400" dirty="0" smtClean="0">
              <a:cs typeface="Arial" pitchFamily="34" charset="0"/>
            </a:endParaRP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Kapacitet</a:t>
            </a:r>
            <a:r>
              <a:rPr lang="en-US" sz="6400" b="1" dirty="0" smtClean="0">
                <a:cs typeface="Arial" pitchFamily="34" charset="0"/>
              </a:rPr>
              <a:t>: </a:t>
            </a:r>
            <a:r>
              <a:rPr lang="en-US" sz="6400" dirty="0" smtClean="0">
                <a:cs typeface="Arial" pitchFamily="34" charset="0"/>
              </a:rPr>
              <a:t>8</a:t>
            </a:r>
            <a:r>
              <a:rPr lang="sr-Latn-CS" sz="6400" dirty="0" smtClean="0">
                <a:cs typeface="Arial" pitchFamily="34" charset="0"/>
              </a:rPr>
              <a:t>.000</a:t>
            </a:r>
            <a:r>
              <a:rPr lang="en-US" sz="6400" dirty="0" smtClean="0">
                <a:cs typeface="Arial" pitchFamily="34" charset="0"/>
              </a:rPr>
              <a:t> ton</a:t>
            </a:r>
            <a:r>
              <a:rPr lang="sr-Latn-RS" sz="6400" dirty="0" smtClean="0">
                <a:cs typeface="Arial" pitchFamily="34" charset="0"/>
              </a:rPr>
              <a:t>a godišnje</a:t>
            </a:r>
            <a:endParaRPr lang="en-US" sz="6400" dirty="0" smtClean="0">
              <a:cs typeface="Arial" pitchFamily="34" charset="0"/>
            </a:endParaRP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Vrednost investicije</a:t>
            </a:r>
            <a:r>
              <a:rPr lang="en-US" sz="6400" b="1" dirty="0" smtClean="0">
                <a:cs typeface="Arial" pitchFamily="34" charset="0"/>
              </a:rPr>
              <a:t>:</a:t>
            </a:r>
            <a:r>
              <a:rPr lang="sr-Latn-CS" sz="6400" dirty="0" smtClean="0">
                <a:cs typeface="Arial" pitchFamily="34" charset="0"/>
              </a:rPr>
              <a:t> </a:t>
            </a:r>
            <a:r>
              <a:rPr lang="en-US" sz="6400" dirty="0" smtClean="0">
                <a:cs typeface="Arial" pitchFamily="34" charset="0"/>
              </a:rPr>
              <a:t>4 mil</a:t>
            </a:r>
            <a:r>
              <a:rPr lang="sr-Latn-RS" sz="6400" dirty="0" smtClean="0">
                <a:cs typeface="Arial" pitchFamily="34" charset="0"/>
              </a:rPr>
              <a:t>iona</a:t>
            </a:r>
            <a:r>
              <a:rPr lang="en-US" sz="6400" dirty="0" smtClean="0">
                <a:cs typeface="Arial" pitchFamily="34" charset="0"/>
              </a:rPr>
              <a:t> </a:t>
            </a:r>
            <a:r>
              <a:rPr lang="sr-Latn-RS" sz="6400" dirty="0" smtClean="0">
                <a:cs typeface="Arial" pitchFamily="34" charset="0"/>
              </a:rPr>
              <a:t>eura</a:t>
            </a:r>
            <a:endParaRPr lang="en-US" sz="6400" dirty="0" smtClean="0">
              <a:cs typeface="Arial" pitchFamily="34" charset="0"/>
            </a:endParaRP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Broj zaposlenih</a:t>
            </a:r>
            <a:r>
              <a:rPr lang="sr-Latn-CS" sz="6400" b="1" dirty="0" smtClean="0">
                <a:cs typeface="Arial" pitchFamily="34" charset="0"/>
              </a:rPr>
              <a:t>:</a:t>
            </a:r>
            <a:r>
              <a:rPr lang="en-US" sz="6400" b="1" dirty="0" smtClean="0">
                <a:cs typeface="Arial" pitchFamily="34" charset="0"/>
              </a:rPr>
              <a:t> </a:t>
            </a:r>
            <a:r>
              <a:rPr lang="en-US" sz="6400" dirty="0" smtClean="0">
                <a:cs typeface="Arial" pitchFamily="34" charset="0"/>
              </a:rPr>
              <a:t>100</a:t>
            </a: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Tržišni udeo</a:t>
            </a:r>
            <a:r>
              <a:rPr lang="sr-Latn-CS" sz="6400" b="1" dirty="0" smtClean="0">
                <a:cs typeface="Arial" pitchFamily="34" charset="0"/>
              </a:rPr>
              <a:t>:</a:t>
            </a:r>
            <a:r>
              <a:rPr lang="en-US" sz="6400" b="1" dirty="0" smtClean="0">
                <a:cs typeface="Arial" pitchFamily="34" charset="0"/>
              </a:rPr>
              <a:t> </a:t>
            </a:r>
            <a:r>
              <a:rPr lang="en-US" sz="6400" dirty="0" smtClean="0">
                <a:cs typeface="Arial" pitchFamily="34" charset="0"/>
              </a:rPr>
              <a:t>60%</a:t>
            </a:r>
            <a:endParaRPr lang="en-US" sz="6400" dirty="0">
              <a:cs typeface="Arial" pitchFamily="34" charset="0"/>
            </a:endParaRPr>
          </a:p>
          <a:p>
            <a:pPr>
              <a:defRPr/>
            </a:pPr>
            <a:endParaRPr lang="sr-Latn-CS" sz="4000" dirty="0" smtClean="0"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rgbClr val="32762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solidFill>
                <a:srgbClr val="3276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2643182"/>
            <a:ext cx="528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Greentech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D.O.O.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je osnovan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2005</a:t>
            </a: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 godine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1965" y="2294421"/>
            <a:ext cx="3132033" cy="2349025"/>
          </a:xfrm>
          <a:prstGeom prst="rect">
            <a:avLst/>
          </a:prstGeom>
        </p:spPr>
      </p:pic>
      <p:pic>
        <p:nvPicPr>
          <p:cNvPr id="12" name="Picture 11" descr="DSC064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-25"/>
            <a:ext cx="3143273" cy="2357455"/>
          </a:xfrm>
          <a:prstGeom prst="rect">
            <a:avLst/>
          </a:prstGeom>
        </p:spPr>
      </p:pic>
      <p:pic>
        <p:nvPicPr>
          <p:cNvPr id="13" name="Picture 12" descr="DSC064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1" y="4500571"/>
            <a:ext cx="3143240" cy="23574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501122" cy="5286412"/>
          </a:xfrm>
        </p:spPr>
        <p:txBody>
          <a:bodyPr>
            <a:normAutofit fontScale="70000" lnSpcReduction="20000"/>
          </a:bodyPr>
          <a:lstStyle/>
          <a:p>
            <a:endParaRPr lang="sr-Latn-RS" sz="2800" b="1" dirty="0" smtClean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9E063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800" b="1" dirty="0" smtClean="0">
                <a:solidFill>
                  <a:srgbClr val="9E063C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sr-Latn-RS" sz="4100" b="1" dirty="0" smtClean="0">
                <a:solidFill>
                  <a:srgbClr val="9E063C"/>
                </a:solidFill>
                <a:latin typeface="Calibri" pitchFamily="34" charset="0"/>
                <a:cs typeface="Calibri" pitchFamily="34" charset="0"/>
              </a:rPr>
              <a:t>Prvih 5 godina (2005-2009) u Srbiji </a:t>
            </a:r>
            <a:r>
              <a:rPr lang="en-US" sz="4100" b="1" dirty="0" err="1" smtClean="0">
                <a:solidFill>
                  <a:srgbClr val="9E063C"/>
                </a:solidFill>
                <a:latin typeface="Calibri" pitchFamily="34" charset="0"/>
                <a:cs typeface="Calibri" pitchFamily="34" charset="0"/>
              </a:rPr>
              <a:t>Greentech</a:t>
            </a:r>
            <a:r>
              <a:rPr lang="sr-Latn-RS" sz="4100" b="1" dirty="0" smtClean="0">
                <a:solidFill>
                  <a:srgbClr val="9E063C"/>
                </a:solidFill>
                <a:latin typeface="Calibri" pitchFamily="34" charset="0"/>
                <a:cs typeface="Calibri" pitchFamily="34" charset="0"/>
              </a:rPr>
              <a:t> posluje u nepovoljnom poslovnom okruženju čije su odlike:</a:t>
            </a:r>
            <a:r>
              <a:rPr lang="sr-Latn-RS" sz="41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RS" sz="41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</a:br>
            <a:endParaRPr lang="sr-Latn-RS" sz="4100" b="1" dirty="0" smtClean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r-Latn-RS" sz="41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Nedostatak stimulativnog pravnog okvira.</a:t>
            </a:r>
          </a:p>
          <a:p>
            <a:r>
              <a:rPr lang="sr-Latn-RS" sz="41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Javna komunalna preduzeća inertna i lošeg ekonomskog stanja.</a:t>
            </a:r>
          </a:p>
          <a:p>
            <a:r>
              <a:rPr lang="sr-Latn-RS" sz="41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Retki privatni sakupljači rade van legalnih tokova.</a:t>
            </a:r>
          </a:p>
          <a:p>
            <a:r>
              <a:rPr lang="sr-Latn-RS" sz="41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Javnost potpuno neinformisana o značaju reciklaže.</a:t>
            </a:r>
          </a:p>
          <a:p>
            <a:pPr>
              <a:buNone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6215082"/>
          </a:xfrm>
        </p:spPr>
        <p:txBody>
          <a:bodyPr>
            <a:normAutofit/>
          </a:bodyPr>
          <a:lstStyle/>
          <a:p>
            <a:endParaRPr lang="sr-Latn-RS" sz="2800" b="1" dirty="0" smtClean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9E063C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sz="2800" b="1" dirty="0" smtClean="0">
                <a:solidFill>
                  <a:srgbClr val="9E063C"/>
                </a:solidFill>
                <a:latin typeface="Calibri" pitchFamily="34" charset="0"/>
                <a:cs typeface="Calibri" pitchFamily="34" charset="0"/>
              </a:rPr>
              <a:t>	Razvoju Greentechove mreže sakupljača i </a:t>
            </a:r>
            <a:br>
              <a:rPr lang="sr-Latn-RS" sz="2800" b="1" dirty="0" smtClean="0">
                <a:solidFill>
                  <a:srgbClr val="9E063C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800" b="1" dirty="0" smtClean="0">
                <a:solidFill>
                  <a:srgbClr val="9E063C"/>
                </a:solidFill>
                <a:latin typeface="Calibri" pitchFamily="34" charset="0"/>
                <a:cs typeface="Calibri" pitchFamily="34" charset="0"/>
              </a:rPr>
              <a:t>uspešnoj implementciji biznis modela doprineli su:</a:t>
            </a:r>
          </a:p>
          <a:p>
            <a:pPr>
              <a:buNone/>
            </a:pPr>
            <a:endParaRPr lang="sr-Latn-RS" sz="2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Značajna ulaganja u sakupljačku opremu dobavljača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Konkurentne i stabilne cene u otkupu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Siguran plasman proizvoda reciklaže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R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Know How 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u sakupljanju i reciklaži.</a:t>
            </a:r>
          </a:p>
          <a:p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Saradnja sa svim stejkholderima u upravljanju otpadom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Permanentan rad na edukaciji građana, naročito dece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sr-Latn-R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98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2824566"/>
          <a:ext cx="8215368" cy="375634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369228"/>
                <a:gridCol w="1369228"/>
                <a:gridCol w="1369228"/>
                <a:gridCol w="1369228"/>
                <a:gridCol w="1369228"/>
                <a:gridCol w="1369228"/>
              </a:tblGrid>
              <a:tr h="1091019">
                <a:tc>
                  <a:txBody>
                    <a:bodyPr/>
                    <a:lstStyle/>
                    <a:p>
                      <a:pPr algn="ctr"/>
                      <a:endParaRPr lang="sr-Latn-RS" sz="1400" dirty="0" smtClean="0"/>
                    </a:p>
                    <a:p>
                      <a:pPr algn="ctr"/>
                      <a:r>
                        <a:rPr lang="sr-Latn-RS" sz="1400" dirty="0" smtClean="0"/>
                        <a:t>GODINA</a:t>
                      </a:r>
                      <a:endParaRPr lang="en-US" sz="1400" dirty="0"/>
                    </a:p>
                  </a:txBody>
                  <a:tcPr>
                    <a:solidFill>
                      <a:srgbClr val="E7F4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UKUPNE</a:t>
                      </a: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SAKUPLJENE</a:t>
                      </a:r>
                    </a:p>
                    <a:p>
                      <a:pPr algn="ctr"/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I RECIKLIRANE KOLIČINE (tona/god)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KOMUNALNA PREDUZEĆA</a:t>
                      </a:r>
                      <a:b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(tona/god)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E0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UDEO</a:t>
                      </a: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 U SAKUPLJENIM KOLIČINAMA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E0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PRIVATNI SAKUPLJAČI</a:t>
                      </a:r>
                      <a:b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(tona/god)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UDEO</a:t>
                      </a: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 U SAKUPLJENIM KOLIČINAMA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02932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2013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6.300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167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2012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167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2011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3.500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1.600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46%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1.900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54%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167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2010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2.700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1.200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45%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1.500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55%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167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2009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2.800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1.000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35%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1.800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65%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14414" y="1643050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Prikaz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sakupljenih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koli</a:t>
            </a:r>
            <a:r>
              <a:rPr lang="sr-Latn-RS" sz="2800" b="1" dirty="0" smtClean="0"/>
              <a:t>čina PET otpada</a:t>
            </a:r>
            <a:br>
              <a:rPr lang="sr-Latn-RS" sz="2800" b="1" dirty="0" smtClean="0"/>
            </a:br>
            <a:r>
              <a:rPr lang="sr-Latn-RS" sz="2800" b="1" dirty="0" smtClean="0"/>
              <a:t>2009 - 2013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625</Words>
  <Application>Microsoft Office PowerPoint</Application>
  <PresentationFormat>On-screen Show (4:3)</PresentationFormat>
  <Paragraphs>236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  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Struktura sakupljanja</vt:lpstr>
      <vt:lpstr>Grafikon rasta sakupljanja</vt:lpstr>
      <vt:lpstr>Izvor sakupljanja -2012 </vt:lpstr>
      <vt:lpstr>Slide 13</vt:lpstr>
      <vt:lpstr>Operateri sistema upravljanja ambalažnim otpadom </vt:lpstr>
      <vt:lpstr>Sakupljanje i reciklaža  PET ambalaže u 2013. godini </vt:lpstr>
      <vt:lpstr>Sakupljanje i reciklaža  PET ambalaže u 2012. godini</vt:lpstr>
      <vt:lpstr>Procentualni prikaz sakupljanja i reciklaže PET ambalaže u 2013. godini u odnosu na plasirane količine   </vt:lpstr>
      <vt:lpstr>Procentualni prikaz sakupljanja i reciklaže PET ambalaže u 2012. godini u odnosu na plasirane količine   </vt:lpstr>
      <vt:lpstr>Kapacitet fabrika za reciklažu ambalažnog PET otpada u odnosu na sakupljene količine i nacionalni cilj – 2013. godina </vt:lpstr>
      <vt:lpstr>Kapacitet fabrika za reciklažu ambalažnog PET otpada u odnosu na sakupljene količine i nacionalni cilj – 2012. godina </vt:lpstr>
      <vt:lpstr>Grafikon rasta specifičnih ciljeva za period 2012-2014</vt:lpstr>
      <vt:lpstr>Grafikon procentualnog rasta specifičnih ciljeva po vrsti materijala  za period 2012-2014</vt:lpstr>
      <vt:lpstr>Ispunjenje specifičnog cilja za plastiku  po operateru za 2013. godinu</vt:lpstr>
      <vt:lpstr>Ispunjenje specifičnog cilja za plastiku po  operateru za 2012. godinu</vt:lpstr>
      <vt:lpstr>Izazovi (1)</vt:lpstr>
      <vt:lpstr>Izazovi (2)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51</cp:revision>
  <dcterms:created xsi:type="dcterms:W3CDTF">2014-10-03T12:19:25Z</dcterms:created>
  <dcterms:modified xsi:type="dcterms:W3CDTF">2014-10-15T08:54:48Z</dcterms:modified>
</cp:coreProperties>
</file>