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21"/>
  </p:notesMasterIdLst>
  <p:handoutMasterIdLst>
    <p:handoutMasterId r:id="rId22"/>
  </p:handoutMasterIdLst>
  <p:sldIdLst>
    <p:sldId id="316" r:id="rId2"/>
    <p:sldId id="317" r:id="rId3"/>
    <p:sldId id="318" r:id="rId4"/>
    <p:sldId id="340" r:id="rId5"/>
    <p:sldId id="314" r:id="rId6"/>
    <p:sldId id="335" r:id="rId7"/>
    <p:sldId id="336" r:id="rId8"/>
    <p:sldId id="326" r:id="rId9"/>
    <p:sldId id="344" r:id="rId10"/>
    <p:sldId id="334" r:id="rId11"/>
    <p:sldId id="332" r:id="rId12"/>
    <p:sldId id="341" r:id="rId13"/>
    <p:sldId id="343" r:id="rId14"/>
    <p:sldId id="345" r:id="rId15"/>
    <p:sldId id="328" r:id="rId16"/>
    <p:sldId id="342" r:id="rId17"/>
    <p:sldId id="329" r:id="rId18"/>
    <p:sldId id="337" r:id="rId19"/>
    <p:sldId id="28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672B"/>
    <a:srgbClr val="52A145"/>
    <a:srgbClr val="97C620"/>
    <a:srgbClr val="226025"/>
    <a:srgbClr val="275B30"/>
    <a:srgbClr val="FFD757"/>
    <a:srgbClr val="21613B"/>
    <a:srgbClr val="275B43"/>
    <a:srgbClr val="295936"/>
    <a:srgbClr val="0066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782" autoAdjust="0"/>
    <p:restoredTop sz="94624" autoAdjust="0"/>
  </p:normalViewPr>
  <p:slideViewPr>
    <p:cSldViewPr>
      <p:cViewPr>
        <p:scale>
          <a:sx n="66" d="100"/>
          <a:sy n="66" d="100"/>
        </p:scale>
        <p:origin x="-1494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6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6.2222983147421217E-2"/>
          <c:y val="5.9602111446183305E-2"/>
          <c:w val="0.59320579939858276"/>
          <c:h val="0.81352350600602952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Plasirano na tržište - 45.206 t</c:v>
                </c:pt>
              </c:strCache>
            </c:strRef>
          </c:tx>
          <c:cat>
            <c:numRef>
              <c:f>Sheet1!$A$2</c:f>
              <c:numCache>
                <c:formatCode>General</c:formatCode>
                <c:ptCount val="1"/>
                <c:pt idx="0">
                  <c:v>2012</c:v>
                </c:pt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45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Sakupljeno I reciklirano - 13.000 t *</c:v>
                </c:pt>
              </c:strCache>
            </c:strRef>
          </c:tx>
          <c:cat>
            <c:numRef>
              <c:f>Sheet1!$A$2</c:f>
              <c:numCache>
                <c:formatCode>General</c:formatCode>
                <c:ptCount val="1"/>
                <c:pt idx="0">
                  <c:v>2012</c:v>
                </c:pt>
              </c:numCache>
            </c:numRef>
          </c:cat>
          <c:val>
            <c:numRef>
              <c:f>Sheet1!$C$2</c:f>
              <c:numCache>
                <c:formatCode>#,##0</c:formatCode>
                <c:ptCount val="1"/>
                <c:pt idx="0">
                  <c:v>10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Preuzeto od strane operatera - 6.198 t</c:v>
                </c:pt>
              </c:strCache>
            </c:strRef>
          </c:tx>
          <c:spPr>
            <a:solidFill>
              <a:srgbClr val="FFD757"/>
            </a:solidFill>
          </c:spPr>
          <c:cat>
            <c:numRef>
              <c:f>Sheet1!$A$2</c:f>
              <c:numCache>
                <c:formatCode>General</c:formatCode>
                <c:ptCount val="1"/>
                <c:pt idx="0">
                  <c:v>2012</c:v>
                </c:pt>
              </c:numCache>
            </c:numRef>
          </c:cat>
          <c:val>
            <c:numRef>
              <c:f>Sheet1!$D$2</c:f>
              <c:numCache>
                <c:formatCode>General</c:formatCode>
                <c:ptCount val="1"/>
                <c:pt idx="0">
                  <c:v>6.2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Sakupljeno I reciklirano od strane Greentecha - 6.000 t</c:v>
                </c:pt>
              </c:strCache>
            </c:strRef>
          </c:tx>
          <c:spPr>
            <a:solidFill>
              <a:srgbClr val="52A145"/>
            </a:solidFill>
          </c:spPr>
          <c:cat>
            <c:numRef>
              <c:f>Sheet1!$A$2</c:f>
              <c:numCache>
                <c:formatCode>General</c:formatCode>
                <c:ptCount val="1"/>
                <c:pt idx="0">
                  <c:v>2012</c:v>
                </c:pt>
              </c:numCache>
            </c:numRef>
          </c:cat>
          <c:val>
            <c:numRef>
              <c:f>Sheet1!$E$2</c:f>
              <c:numCache>
                <c:formatCode>General</c:formatCode>
                <c:ptCount val="1"/>
                <c:pt idx="0">
                  <c:v>4.8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Nacionalni cilj - 3.400 t</c:v>
                </c:pt>
              </c:strCache>
            </c:strRef>
          </c:tx>
          <c:cat>
            <c:numRef>
              <c:f>Sheet1!$A$2</c:f>
              <c:numCache>
                <c:formatCode>General</c:formatCode>
                <c:ptCount val="1"/>
                <c:pt idx="0">
                  <c:v>2012</c:v>
                </c:pt>
              </c:numCache>
            </c:numRef>
          </c:cat>
          <c:val>
            <c:numRef>
              <c:f>Sheet1!$F$2</c:f>
              <c:numCache>
                <c:formatCode>General</c:formatCode>
                <c:ptCount val="1"/>
                <c:pt idx="0">
                  <c:v>3.4</c:v>
                </c:pt>
              </c:numCache>
            </c:numRef>
          </c:val>
        </c:ser>
        <c:axId val="72630272"/>
        <c:axId val="72631808"/>
      </c:barChart>
      <c:catAx>
        <c:axId val="72630272"/>
        <c:scaling>
          <c:orientation val="minMax"/>
        </c:scaling>
        <c:axPos val="b"/>
        <c:numFmt formatCode="General" sourceLinked="1"/>
        <c:tickLblPos val="nextTo"/>
        <c:crossAx val="72631808"/>
        <c:crosses val="autoZero"/>
        <c:auto val="1"/>
        <c:lblAlgn val="ctr"/>
        <c:lblOffset val="100"/>
      </c:catAx>
      <c:valAx>
        <c:axId val="72631808"/>
        <c:scaling>
          <c:orientation val="minMax"/>
        </c:scaling>
        <c:axPos val="l"/>
        <c:majorGridlines/>
        <c:numFmt formatCode="General" sourceLinked="1"/>
        <c:tickLblPos val="nextTo"/>
        <c:crossAx val="72630272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37"/>
  <c:chart>
    <c:autoTitleDeleted val="1"/>
    <c:view3D>
      <c:perspective val="30"/>
    </c:view3D>
    <c:plotArea>
      <c:layout>
        <c:manualLayout>
          <c:layoutTarget val="inner"/>
          <c:xMode val="edge"/>
          <c:yMode val="edge"/>
          <c:x val="8.7852034120734904E-2"/>
          <c:y val="2.4828575063550112E-2"/>
          <c:w val="0.88458949210296056"/>
          <c:h val="0.79957980557724173"/>
        </c:manualLayout>
      </c:layout>
      <c:bar3D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Lbls>
            <c:dLbl>
              <c:idx val="0"/>
              <c:layout>
                <c:manualLayout>
                  <c:x val="1.38888888888889E-3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9.7222222222222224E-3"/>
                  <c:y val="-2.7004145242610279E-2"/>
                </c:manualLayout>
              </c:layout>
              <c:showVal val="1"/>
            </c:dLbl>
            <c:dLbl>
              <c:idx val="2"/>
              <c:layout>
                <c:manualLayout>
                  <c:x val="2.5000000000000001E-2"/>
                  <c:y val="-2.9254490679494469E-2"/>
                </c:manualLayout>
              </c:layout>
              <c:showVal val="1"/>
            </c:dLbl>
            <c:dLbl>
              <c:idx val="3"/>
              <c:layout>
                <c:manualLayout>
                  <c:x val="2.2222222222222233E-2"/>
                  <c:y val="-2.2503454368841883E-2"/>
                </c:manualLayout>
              </c:layout>
              <c:showVal val="1"/>
            </c:dLbl>
            <c:dLbl>
              <c:idx val="4"/>
              <c:layout>
                <c:manualLayout>
                  <c:x val="1.3888888888888897E-2"/>
                  <c:y val="-3.6005526990146947E-2"/>
                </c:manualLayout>
              </c:layout>
              <c:showVal val="1"/>
            </c:dLbl>
            <c:delete val="1"/>
          </c:dLbls>
          <c:cat>
            <c:strRef>
              <c:f>Sheet1!$A$2:$A$6</c:f>
              <c:strCache>
                <c:ptCount val="5"/>
                <c:pt idx="0">
                  <c:v>Plasirano na tržište</c:v>
                </c:pt>
                <c:pt idx="1">
                  <c:v>Kapacitet industrije</c:v>
                </c:pt>
                <c:pt idx="2">
                  <c:v>Sakupljeno i reciklirano </c:v>
                </c:pt>
                <c:pt idx="3">
                  <c:v>Količine operatera </c:v>
                </c:pt>
                <c:pt idx="4">
                  <c:v>Nacionalni cilj 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1</c:v>
                </c:pt>
                <c:pt idx="1">
                  <c:v>0.73</c:v>
                </c:pt>
                <c:pt idx="2">
                  <c:v>0.28999999999999998</c:v>
                </c:pt>
                <c:pt idx="3" formatCode="0.00%">
                  <c:v>0.14000000000000001</c:v>
                </c:pt>
                <c:pt idx="4" formatCode="0.00%">
                  <c:v>7.4999999999999997E-2</c:v>
                </c:pt>
              </c:numCache>
            </c:numRef>
          </c:val>
        </c:ser>
        <c:shape val="box"/>
        <c:axId val="72669440"/>
        <c:axId val="72671232"/>
        <c:axId val="0"/>
      </c:bar3DChart>
      <c:catAx>
        <c:axId val="72669440"/>
        <c:scaling>
          <c:orientation val="minMax"/>
        </c:scaling>
        <c:axPos val="b"/>
        <c:tickLblPos val="nextTo"/>
        <c:crossAx val="72671232"/>
        <c:crosses val="autoZero"/>
        <c:auto val="1"/>
        <c:lblAlgn val="ctr"/>
        <c:lblOffset val="100"/>
      </c:catAx>
      <c:valAx>
        <c:axId val="72671232"/>
        <c:scaling>
          <c:orientation val="minMax"/>
        </c:scaling>
        <c:axPos val="l"/>
        <c:majorGridlines/>
        <c:numFmt formatCode="0%" sourceLinked="1"/>
        <c:tickLblPos val="nextTo"/>
        <c:crossAx val="7266944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6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dPt>
            <c:idx val="0"/>
            <c:spPr>
              <a:solidFill>
                <a:srgbClr val="2E672B"/>
              </a:solidFill>
            </c:spPr>
          </c:dPt>
          <c:cat>
            <c:strRef>
              <c:f>Sheet1!$A$2:$A$6</c:f>
              <c:strCache>
                <c:ptCount val="4"/>
                <c:pt idx="0">
                  <c:v>Rumunija 47,34% (4.900 t)</c:v>
                </c:pt>
                <c:pt idx="1">
                  <c:v>Hrvatska 38,75% (4.000 t)</c:v>
                </c:pt>
                <c:pt idx="2">
                  <c:v>Kina  6,32% (650 t)</c:v>
                </c:pt>
                <c:pt idx="3">
                  <c:v>Ostalo 7,59% ( 790 t)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0.47340000000000027</c:v>
                </c:pt>
                <c:pt idx="1">
                  <c:v>0.38750000000000023</c:v>
                </c:pt>
                <c:pt idx="2">
                  <c:v>6.3200000000000006E-2</c:v>
                </c:pt>
                <c:pt idx="3">
                  <c:v>7.5900000000000009E-2</c:v>
                </c:pt>
              </c:numCache>
            </c:numRef>
          </c:val>
        </c:ser>
        <c:firstSliceAng val="0"/>
      </c:pieChart>
    </c:plotArea>
    <c:legend>
      <c:legendPos val="r"/>
      <c:legendEntry>
        <c:idx val="4"/>
        <c:delete val="1"/>
      </c:legendEntry>
      <c:layout>
        <c:manualLayout>
          <c:xMode val="edge"/>
          <c:yMode val="edge"/>
          <c:x val="0.64791521255711393"/>
          <c:y val="6.0610480818906812E-2"/>
          <c:w val="0.33667405164609648"/>
          <c:h val="0.82558948983954206"/>
        </c:manualLayout>
      </c:layout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6"/>
  <c:chart>
    <c:autoTitleDeleted val="1"/>
    <c:plotArea>
      <c:layout>
        <c:manualLayout>
          <c:layoutTarget val="inner"/>
          <c:xMode val="edge"/>
          <c:yMode val="edge"/>
          <c:x val="0.13046316775074579"/>
          <c:y val="9.0132546948247473E-4"/>
          <c:w val="0.64795891386781435"/>
          <c:h val="0.9719383708017205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spPr>
              <a:solidFill>
                <a:srgbClr val="226025"/>
              </a:solidFill>
            </c:spPr>
          </c:dPt>
          <c:cat>
            <c:strRef>
              <c:f>Sheet1!$A$2:$A$5</c:f>
              <c:strCache>
                <c:ptCount val="4"/>
                <c:pt idx="0">
                  <c:v>Rumunija 45,47% (3.500 t)</c:v>
                </c:pt>
                <c:pt idx="1">
                  <c:v>Hrvatska 42,44% (3.200 t)</c:v>
                </c:pt>
                <c:pt idx="2">
                  <c:v>Kina 8,21%  (620 t)</c:v>
                </c:pt>
                <c:pt idx="3">
                  <c:v>Ostalo 3,88% (300 t)</c:v>
                </c:pt>
              </c:strCache>
            </c:strRef>
          </c:cat>
          <c:val>
            <c:numRef>
              <c:f>Sheet1!$B$2:$B$5</c:f>
              <c:numCache>
                <c:formatCode>#,##0.00</c:formatCode>
                <c:ptCount val="4"/>
                <c:pt idx="0">
                  <c:v>3435</c:v>
                </c:pt>
                <c:pt idx="1">
                  <c:v>3206</c:v>
                </c:pt>
                <c:pt idx="2">
                  <c:v>620</c:v>
                </c:pt>
                <c:pt idx="3">
                  <c:v>300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80611210696334856"/>
          <c:y val="0.21104924627293944"/>
          <c:w val="0.19388789303665127"/>
          <c:h val="0.73307166585512384"/>
        </c:manualLayout>
      </c:layout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Kapacitet 33.000 tona godišnje</c:v>
                </c:pt>
              </c:strCache>
            </c:strRef>
          </c:tx>
          <c:cat>
            <c:strRef>
              <c:f>Sheet1!$A$2:$A$3</c:f>
              <c:strCache>
                <c:ptCount val="2"/>
                <c:pt idx="0">
                  <c:v>Kapacitet fabrika za reciklažu PET otpada u Srbiji</c:v>
                </c:pt>
                <c:pt idx="1">
                  <c:v>Popunjenost kapaciteta  - 13.000 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33000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Popunjenost kapaciteta 39%</c:v>
                </c:pt>
              </c:strCache>
            </c:strRef>
          </c:tx>
          <c:cat>
            <c:strRef>
              <c:f>Sheet1!$A$2:$A$3</c:f>
              <c:strCache>
                <c:ptCount val="2"/>
                <c:pt idx="0">
                  <c:v>Kapacitet fabrika za reciklažu PET otpada u Srbiji</c:v>
                </c:pt>
                <c:pt idx="1">
                  <c:v>Popunjenost kapaciteta  - 13.000 t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1">
                  <c:v>13000</c:v>
                </c:pt>
              </c:numCache>
            </c:numRef>
          </c:val>
        </c:ser>
        <c:axId val="58406016"/>
        <c:axId val="58407552"/>
      </c:barChart>
      <c:catAx>
        <c:axId val="58406016"/>
        <c:scaling>
          <c:orientation val="minMax"/>
        </c:scaling>
        <c:axPos val="b"/>
        <c:tickLblPos val="nextTo"/>
        <c:crossAx val="58407552"/>
        <c:crosses val="autoZero"/>
        <c:auto val="1"/>
        <c:lblAlgn val="ctr"/>
        <c:lblOffset val="100"/>
      </c:catAx>
      <c:valAx>
        <c:axId val="58407552"/>
        <c:scaling>
          <c:orientation val="minMax"/>
        </c:scaling>
        <c:axPos val="l"/>
        <c:majorGridlines/>
        <c:numFmt formatCode="General" sourceLinked="1"/>
        <c:tickLblPos val="nextTo"/>
        <c:crossAx val="584060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554369771132929"/>
          <c:y val="2.8707370047443625E-2"/>
          <c:w val="0.30445630228867104"/>
          <c:h val="0.5071615764110442"/>
        </c:manualLayout>
      </c:layout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Količine plasirane na tržište - 43.197 t</c:v>
                </c:pt>
              </c:strCache>
            </c:strRef>
          </c:tx>
          <c:cat>
            <c:strRef>
              <c:f>Sheet1!$A$2</c:f>
              <c:strCache>
                <c:ptCount val="1"/>
                <c:pt idx="0">
                  <c:v>Ostale vrste plastike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43.197000000000003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Sakupljeno i reciklirano od strane operatera - 7.432 t</c:v>
                </c:pt>
              </c:strCache>
            </c:strRef>
          </c:tx>
          <c:cat>
            <c:strRef>
              <c:f>Sheet1!$A$2</c:f>
              <c:strCache>
                <c:ptCount val="1"/>
                <c:pt idx="0">
                  <c:v>Ostale vrste plastike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7.4320000000000004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Nacionalni cilj - 3.240 t</c:v>
                </c:pt>
              </c:strCache>
            </c:strRef>
          </c:tx>
          <c:cat>
            <c:strRef>
              <c:f>Sheet1!$A$2</c:f>
              <c:strCache>
                <c:ptCount val="1"/>
                <c:pt idx="0">
                  <c:v>Ostale vrste plastike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3.24</c:v>
                </c:pt>
              </c:numCache>
            </c:numRef>
          </c:val>
        </c:ser>
        <c:axId val="58499456"/>
        <c:axId val="58500992"/>
      </c:barChart>
      <c:catAx>
        <c:axId val="58499456"/>
        <c:scaling>
          <c:orientation val="minMax"/>
        </c:scaling>
        <c:axPos val="b"/>
        <c:tickLblPos val="nextTo"/>
        <c:crossAx val="58500992"/>
        <c:crosses val="autoZero"/>
        <c:auto val="1"/>
        <c:lblAlgn val="ctr"/>
        <c:lblOffset val="100"/>
      </c:catAx>
      <c:valAx>
        <c:axId val="58500992"/>
        <c:scaling>
          <c:orientation val="minMax"/>
        </c:scaling>
        <c:axPos val="l"/>
        <c:majorGridlines/>
        <c:numFmt formatCode="General" sourceLinked="1"/>
        <c:tickLblPos val="nextTo"/>
        <c:crossAx val="58499456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37"/>
  <c:chart>
    <c:autoTitleDeleted val="1"/>
    <c:view3D>
      <c:perspective val="30"/>
    </c:view3D>
    <c:plotArea>
      <c:layout>
        <c:manualLayout>
          <c:layoutTarget val="inner"/>
          <c:xMode val="edge"/>
          <c:yMode val="edge"/>
          <c:x val="8.7852034120734904E-2"/>
          <c:y val="2.4828575063550112E-2"/>
          <c:w val="0.88458949210296056"/>
          <c:h val="0.79957980557724151"/>
        </c:manualLayout>
      </c:layout>
      <c:bar3D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Lbls>
            <c:dLbl>
              <c:idx val="0"/>
              <c:layout>
                <c:manualLayout>
                  <c:x val="1.3888888888888909E-3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9.7222222222222224E-3"/>
                  <c:y val="-2.700414524261029E-2"/>
                </c:manualLayout>
              </c:layout>
              <c:showVal val="1"/>
            </c:dLbl>
            <c:dLbl>
              <c:idx val="2"/>
              <c:layout>
                <c:manualLayout>
                  <c:x val="2.5000000000000001E-2"/>
                  <c:y val="-2.9254490679494472E-2"/>
                </c:manualLayout>
              </c:layout>
              <c:showVal val="1"/>
            </c:dLbl>
            <c:dLbl>
              <c:idx val="3"/>
              <c:layout>
                <c:manualLayout>
                  <c:x val="2.2222222222222244E-2"/>
                  <c:y val="-2.2503454368841876E-2"/>
                </c:manualLayout>
              </c:layout>
              <c:showVal val="1"/>
            </c:dLbl>
            <c:dLbl>
              <c:idx val="4"/>
              <c:layout>
                <c:manualLayout>
                  <c:x val="1.3888888888888904E-2"/>
                  <c:y val="-3.6005526990146947E-2"/>
                </c:manualLayout>
              </c:layout>
              <c:showVal val="1"/>
            </c:dLbl>
            <c:delete val="1"/>
          </c:dLbls>
          <c:cat>
            <c:strRef>
              <c:f>Sheet1!$A$2:$A$4</c:f>
              <c:strCache>
                <c:ptCount val="3"/>
                <c:pt idx="0">
                  <c:v>Plasirano na tržište</c:v>
                </c:pt>
                <c:pt idx="1">
                  <c:v>Količine operatera</c:v>
                </c:pt>
                <c:pt idx="2">
                  <c:v>Nacionalni cilj 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1</c:v>
                </c:pt>
                <c:pt idx="1">
                  <c:v>0.17200000000000001</c:v>
                </c:pt>
                <c:pt idx="2" formatCode="0.00%">
                  <c:v>7.5000000000000011E-2</c:v>
                </c:pt>
              </c:numCache>
            </c:numRef>
          </c:val>
        </c:ser>
        <c:shape val="box"/>
        <c:axId val="58673792"/>
        <c:axId val="58679680"/>
        <c:axId val="0"/>
      </c:bar3DChart>
      <c:catAx>
        <c:axId val="58673792"/>
        <c:scaling>
          <c:orientation val="minMax"/>
        </c:scaling>
        <c:axPos val="b"/>
        <c:tickLblPos val="nextTo"/>
        <c:crossAx val="58679680"/>
        <c:crosses val="autoZero"/>
        <c:auto val="1"/>
        <c:lblAlgn val="ctr"/>
        <c:lblOffset val="100"/>
      </c:catAx>
      <c:valAx>
        <c:axId val="58679680"/>
        <c:scaling>
          <c:orientation val="minMax"/>
        </c:scaling>
        <c:axPos val="l"/>
        <c:majorGridlines/>
        <c:numFmt formatCode="0%" sourceLinked="1"/>
        <c:tickLblPos val="nextTo"/>
        <c:crossAx val="5867379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6"/>
  <c:chart>
    <c:autoTitleDeleted val="1"/>
    <c:plotArea>
      <c:layout>
        <c:manualLayout>
          <c:layoutTarget val="inner"/>
          <c:xMode val="edge"/>
          <c:yMode val="edge"/>
          <c:x val="8.9279182361043208E-2"/>
          <c:y val="2.8725237680390935E-2"/>
          <c:w val="0.53792822298276299"/>
          <c:h val="0.8544760326930988"/>
        </c:manualLayout>
      </c:layout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Papir/karton </c:v>
                </c:pt>
              </c:strCache>
            </c:strRef>
          </c:tx>
          <c:spPr>
            <a:ln>
              <a:headEnd type="none" w="med" len="med"/>
              <a:tailEnd type="triangle" w="med" len="med"/>
            </a:ln>
          </c:spPr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14</c:v>
                </c:pt>
                <c:pt idx="1">
                  <c:v>23</c:v>
                </c:pt>
                <c:pt idx="2">
                  <c:v>28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Plastika </c:v>
                </c:pt>
              </c:strCache>
            </c:strRef>
          </c:tx>
          <c:spPr>
            <a:ln w="76200">
              <a:headEnd type="none" w="med" len="med"/>
              <a:tailEnd type="triangle" w="med" len="med"/>
            </a:ln>
          </c:spPr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7.5</c:v>
                </c:pt>
                <c:pt idx="1">
                  <c:v>9</c:v>
                </c:pt>
                <c:pt idx="2">
                  <c:v>10.5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Staklo </c:v>
                </c:pt>
              </c:strCache>
            </c:strRef>
          </c:tx>
          <c:spPr>
            <a:ln>
              <a:headEnd type="none" w="med" len="med"/>
              <a:tailEnd type="triangle" w="med" len="med"/>
            </a:ln>
          </c:spPr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Sheet1!$D$2:$D$4</c:f>
              <c:numCache>
                <c:formatCode>General</c:formatCode>
                <c:ptCount val="3"/>
                <c:pt idx="0">
                  <c:v>7</c:v>
                </c:pt>
                <c:pt idx="1">
                  <c:v>10</c:v>
                </c:pt>
                <c:pt idx="2">
                  <c:v>15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Metal </c:v>
                </c:pt>
              </c:strCache>
            </c:strRef>
          </c:tx>
          <c:spPr>
            <a:ln>
              <a:headEnd type="none" w="med" len="med"/>
              <a:tailEnd type="triangle" w="med" len="med"/>
            </a:ln>
          </c:spPr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Sheet1!$E$2:$E$4</c:f>
              <c:numCache>
                <c:formatCode>General</c:formatCode>
                <c:ptCount val="3"/>
                <c:pt idx="0">
                  <c:v>9.5</c:v>
                </c:pt>
                <c:pt idx="1">
                  <c:v>13.5</c:v>
                </c:pt>
                <c:pt idx="2">
                  <c:v>18.5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Drvo </c:v>
                </c:pt>
              </c:strCache>
            </c:strRef>
          </c:tx>
          <c:spPr>
            <a:ln>
              <a:headEnd type="none" w="med" len="med"/>
              <a:tailEnd type="triangle" w="med" len="med"/>
            </a:ln>
          </c:spPr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Sheet1!$F$2:$F$4</c:f>
              <c:numCache>
                <c:formatCode>General</c:formatCode>
                <c:ptCount val="3"/>
                <c:pt idx="0">
                  <c:v>2</c:v>
                </c:pt>
                <c:pt idx="1">
                  <c:v>4.5</c:v>
                </c:pt>
                <c:pt idx="2">
                  <c:v>7</c:v>
                </c:pt>
              </c:numCache>
            </c:numRef>
          </c:val>
        </c:ser>
        <c:dropLines/>
        <c:marker val="1"/>
        <c:axId val="73323648"/>
        <c:axId val="73325184"/>
      </c:lineChart>
      <c:catAx>
        <c:axId val="73323648"/>
        <c:scaling>
          <c:orientation val="minMax"/>
        </c:scaling>
        <c:axPos val="b"/>
        <c:numFmt formatCode="General" sourceLinked="1"/>
        <c:majorTickMark val="none"/>
        <c:tickLblPos val="nextTo"/>
        <c:crossAx val="73325184"/>
        <c:crosses val="autoZero"/>
        <c:auto val="1"/>
        <c:lblAlgn val="ctr"/>
        <c:lblOffset val="100"/>
      </c:catAx>
      <c:valAx>
        <c:axId val="73325184"/>
        <c:scaling>
          <c:orientation val="minMax"/>
        </c:scaling>
        <c:axPos val="l"/>
        <c:majorGridlines/>
        <c:numFmt formatCode="General" sourceLinked="1"/>
        <c:tickLblPos val="nextTo"/>
        <c:crossAx val="73323648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2400" b="1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2400" b="1">
                <a:solidFill>
                  <a:srgbClr val="C00000"/>
                </a:solidFill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2400" b="1"/>
            </a:pPr>
            <a:endParaRPr lang="en-US"/>
          </a:p>
        </c:txPr>
      </c:legendEntry>
      <c:legendEntry>
        <c:idx val="3"/>
        <c:txPr>
          <a:bodyPr/>
          <a:lstStyle/>
          <a:p>
            <a:pPr>
              <a:defRPr sz="2400" b="1"/>
            </a:pPr>
            <a:endParaRPr lang="en-US"/>
          </a:p>
        </c:txPr>
      </c:legendEntry>
      <c:legendEntry>
        <c:idx val="4"/>
        <c:txPr>
          <a:bodyPr/>
          <a:lstStyle/>
          <a:p>
            <a:pPr>
              <a:defRPr sz="2400" b="1"/>
            </a:pPr>
            <a:endParaRPr lang="en-US"/>
          </a:p>
        </c:txPr>
      </c:legendEntry>
      <c:layout>
        <c:manualLayout>
          <c:xMode val="edge"/>
          <c:yMode val="edge"/>
          <c:x val="0.67153175125145781"/>
          <c:y val="0"/>
          <c:w val="0.31920892999501216"/>
          <c:h val="0.91053430947114866"/>
        </c:manualLayout>
      </c:layout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6"/>
  <c:chart>
    <c:autoTitleDeleted val="1"/>
    <c:plotArea>
      <c:layout>
        <c:manualLayout>
          <c:layoutTarget val="inner"/>
          <c:xMode val="edge"/>
          <c:yMode val="edge"/>
          <c:x val="6.8878578953741984E-2"/>
          <c:y val="2.8725237680390914E-2"/>
          <c:w val="0.53792822298276299"/>
          <c:h val="0.85447603269309724"/>
        </c:manualLayout>
      </c:layout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Drvo 250 %</c:v>
                </c:pt>
              </c:strCache>
            </c:strRef>
          </c:tx>
          <c:spPr>
            <a:ln>
              <a:headEnd type="none" w="med" len="med"/>
              <a:tailEnd type="triangle" w="med" len="med"/>
            </a:ln>
          </c:spPr>
          <c:marker>
            <c:symbol val="none"/>
          </c:marker>
          <c:cat>
            <c:numRef>
              <c:f>Sheet1!$A$2:$A$3</c:f>
              <c:numCache>
                <c:formatCode>General</c:formatCode>
                <c:ptCount val="2"/>
                <c:pt idx="0">
                  <c:v>2012</c:v>
                </c:pt>
                <c:pt idx="1">
                  <c:v>2014</c:v>
                </c:pt>
              </c:numCache>
            </c:numRef>
          </c:cat>
          <c:val>
            <c:numRef>
              <c:f>Sheet1!$B$2:$B$3</c:f>
              <c:numCache>
                <c:formatCode>0%</c:formatCode>
                <c:ptCount val="2"/>
                <c:pt idx="0" formatCode="General">
                  <c:v>0</c:v>
                </c:pt>
                <c:pt idx="1">
                  <c:v>2.5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Staklo 114%</c:v>
                </c:pt>
              </c:strCache>
            </c:strRef>
          </c:tx>
          <c:spPr>
            <a:ln w="76200">
              <a:solidFill>
                <a:srgbClr val="FFC000"/>
              </a:solidFill>
              <a:headEnd type="none" w="med" len="med"/>
              <a:tailEnd type="triangle" w="med" len="med"/>
            </a:ln>
          </c:spPr>
          <c:marker>
            <c:symbol val="none"/>
          </c:marker>
          <c:cat>
            <c:numRef>
              <c:f>Sheet1!$A$2:$A$3</c:f>
              <c:numCache>
                <c:formatCode>General</c:formatCode>
                <c:ptCount val="2"/>
                <c:pt idx="0">
                  <c:v>2012</c:v>
                </c:pt>
                <c:pt idx="1">
                  <c:v>2014</c:v>
                </c:pt>
              </c:numCache>
            </c:numRef>
          </c:cat>
          <c:val>
            <c:numRef>
              <c:f>Sheet1!$C$2:$C$3</c:f>
              <c:numCache>
                <c:formatCode>0%</c:formatCode>
                <c:ptCount val="2"/>
                <c:pt idx="0" formatCode="General">
                  <c:v>0</c:v>
                </c:pt>
                <c:pt idx="1">
                  <c:v>1.139999999999999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Papir/karton 100%</c:v>
                </c:pt>
              </c:strCache>
            </c:strRef>
          </c:tx>
          <c:spPr>
            <a:ln>
              <a:headEnd type="none" w="med" len="med"/>
              <a:tailEnd type="triangle" w="med" len="med"/>
            </a:ln>
          </c:spPr>
          <c:marker>
            <c:symbol val="none"/>
          </c:marker>
          <c:cat>
            <c:numRef>
              <c:f>Sheet1!$A$2:$A$3</c:f>
              <c:numCache>
                <c:formatCode>General</c:formatCode>
                <c:ptCount val="2"/>
                <c:pt idx="0">
                  <c:v>2012</c:v>
                </c:pt>
                <c:pt idx="1">
                  <c:v>2014</c:v>
                </c:pt>
              </c:numCache>
            </c:numRef>
          </c:cat>
          <c:val>
            <c:numRef>
              <c:f>Sheet1!$D$2:$D$3</c:f>
              <c:numCache>
                <c:formatCode>0%</c:formatCode>
                <c:ptCount val="2"/>
                <c:pt idx="0" formatCode="General">
                  <c:v>0</c:v>
                </c:pt>
                <c:pt idx="1">
                  <c:v>1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Metal 95%</c:v>
                </c:pt>
              </c:strCache>
            </c:strRef>
          </c:tx>
          <c:spPr>
            <a:ln>
              <a:headEnd type="none" w="med" len="med"/>
              <a:tailEnd type="triangle" w="med" len="med"/>
            </a:ln>
          </c:spPr>
          <c:marker>
            <c:symbol val="none"/>
          </c:marker>
          <c:cat>
            <c:numRef>
              <c:f>Sheet1!$A$2:$A$3</c:f>
              <c:numCache>
                <c:formatCode>General</c:formatCode>
                <c:ptCount val="2"/>
                <c:pt idx="0">
                  <c:v>2012</c:v>
                </c:pt>
                <c:pt idx="1">
                  <c:v>2014</c:v>
                </c:pt>
              </c:numCache>
            </c:numRef>
          </c:cat>
          <c:val>
            <c:numRef>
              <c:f>Sheet1!$E$2:$E$3</c:f>
              <c:numCache>
                <c:formatCode>0%</c:formatCode>
                <c:ptCount val="2"/>
                <c:pt idx="0" formatCode="General">
                  <c:v>0</c:v>
                </c:pt>
                <c:pt idx="1">
                  <c:v>0.9500000000000004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Plastika 40%</c:v>
                </c:pt>
              </c:strCache>
            </c:strRef>
          </c:tx>
          <c:spPr>
            <a:ln>
              <a:solidFill>
                <a:srgbClr val="C00000"/>
              </a:solidFill>
              <a:headEnd type="none" w="med" len="med"/>
              <a:tailEnd type="triangle" w="med" len="med"/>
            </a:ln>
          </c:spPr>
          <c:marker>
            <c:symbol val="none"/>
          </c:marker>
          <c:cat>
            <c:numRef>
              <c:f>Sheet1!$A$2:$A$3</c:f>
              <c:numCache>
                <c:formatCode>General</c:formatCode>
                <c:ptCount val="2"/>
                <c:pt idx="0">
                  <c:v>2012</c:v>
                </c:pt>
                <c:pt idx="1">
                  <c:v>2014</c:v>
                </c:pt>
              </c:numCache>
            </c:numRef>
          </c:cat>
          <c:val>
            <c:numRef>
              <c:f>Sheet1!$F$2:$F$3</c:f>
              <c:numCache>
                <c:formatCode>0%</c:formatCode>
                <c:ptCount val="2"/>
                <c:pt idx="0" formatCode="General">
                  <c:v>0</c:v>
                </c:pt>
                <c:pt idx="1">
                  <c:v>0.4</c:v>
                </c:pt>
              </c:numCache>
            </c:numRef>
          </c:val>
        </c:ser>
        <c:dropLines/>
        <c:marker val="1"/>
        <c:axId val="58728832"/>
        <c:axId val="58730368"/>
      </c:lineChart>
      <c:catAx>
        <c:axId val="58728832"/>
        <c:scaling>
          <c:orientation val="minMax"/>
        </c:scaling>
        <c:axPos val="b"/>
        <c:numFmt formatCode="General" sourceLinked="1"/>
        <c:majorTickMark val="none"/>
        <c:tickLblPos val="nextTo"/>
        <c:crossAx val="58730368"/>
        <c:crosses val="autoZero"/>
        <c:auto val="1"/>
        <c:lblAlgn val="ctr"/>
        <c:lblOffset val="100"/>
      </c:catAx>
      <c:valAx>
        <c:axId val="58730368"/>
        <c:scaling>
          <c:orientation val="minMax"/>
        </c:scaling>
        <c:delete val="1"/>
        <c:axPos val="l"/>
        <c:majorGridlines/>
        <c:numFmt formatCode="General" sourceLinked="1"/>
        <c:tickLblPos val="nextTo"/>
        <c:crossAx val="58728832"/>
        <c:crosses val="autoZero"/>
        <c:crossBetween val="between"/>
      </c:valAx>
    </c:plotArea>
    <c:legend>
      <c:legendPos val="r"/>
      <c:legendEntry>
        <c:idx val="2"/>
        <c:txPr>
          <a:bodyPr/>
          <a:lstStyle/>
          <a:p>
            <a:pPr>
              <a:defRPr sz="2400" b="1"/>
            </a:pPr>
            <a:endParaRPr lang="en-US"/>
          </a:p>
        </c:txPr>
      </c:legendEntry>
      <c:legendEntry>
        <c:idx val="3"/>
        <c:txPr>
          <a:bodyPr/>
          <a:lstStyle/>
          <a:p>
            <a:pPr>
              <a:defRPr sz="2400" b="1"/>
            </a:pPr>
            <a:endParaRPr lang="en-US"/>
          </a:p>
        </c:txPr>
      </c:legendEntry>
      <c:legendEntry>
        <c:idx val="4"/>
        <c:txPr>
          <a:bodyPr/>
          <a:lstStyle/>
          <a:p>
            <a:pPr>
              <a:defRPr sz="2400" b="1">
                <a:solidFill>
                  <a:srgbClr val="C00000"/>
                </a:solidFill>
              </a:defRPr>
            </a:pPr>
            <a:endParaRPr lang="en-US"/>
          </a:p>
        </c:txPr>
      </c:legendEntry>
      <c:legendEntry>
        <c:idx val="0"/>
        <c:txPr>
          <a:bodyPr/>
          <a:lstStyle/>
          <a:p>
            <a:pPr>
              <a:defRPr sz="2400" b="1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2400" b="1">
                <a:solidFill>
                  <a:schemeClr val="tx1"/>
                </a:solidFill>
              </a:defRPr>
            </a:pPr>
            <a:endParaRPr lang="en-US"/>
          </a:p>
        </c:txPr>
      </c:legendEntry>
      <c:layout>
        <c:manualLayout>
          <c:xMode val="edge"/>
          <c:yMode val="edge"/>
          <c:x val="0.67881767475545685"/>
          <c:y val="0"/>
          <c:w val="0.31920892999501155"/>
          <c:h val="0.91053430947114933"/>
        </c:manualLayout>
      </c:layout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594E4-89DF-45B7-95DE-362C92453E38}" type="datetimeFigureOut">
              <a:rPr lang="en-US" smtClean="0"/>
              <a:pPr/>
              <a:t>10/8/2013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DC979-3C0A-477B-BC26-F8E0D4CE58D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415EB8-A3FA-4D64-B231-751D09C5D6CF}" type="datetimeFigureOut">
              <a:rPr lang="en-US" smtClean="0"/>
              <a:pPr/>
              <a:t>10/8/2013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D0BEB2-9662-4DAC-AEE3-2A8A2875E88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Konferencija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sr-Latn-RS" dirty="0" smtClean="0">
              <a:solidFill>
                <a:schemeClr val="bg1"/>
              </a:solidFill>
            </a:endParaRPr>
          </a:p>
          <a:p>
            <a:pPr algn="ctr"/>
            <a:r>
              <a:rPr lang="sr-Latn-RS" dirty="0" smtClean="0">
                <a:solidFill>
                  <a:schemeClr val="bg1"/>
                </a:solidFill>
              </a:rPr>
              <a:t>PERSPEKTIVA INDUSTRIJE RECIKLAŽE</a:t>
            </a:r>
          </a:p>
          <a:p>
            <a:pPr algn="ctr"/>
            <a:r>
              <a:rPr lang="sr-Latn-RS" dirty="0" smtClean="0">
                <a:solidFill>
                  <a:schemeClr val="bg1"/>
                </a:solidFill>
              </a:rPr>
              <a:t> AMBALAŽNOG OTPADA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endParaRPr lang="sr-Latn-R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Beograd – </a:t>
            </a:r>
            <a:r>
              <a:rPr lang="sr-Latn-RS" dirty="0" smtClean="0">
                <a:solidFill>
                  <a:schemeClr val="bg1"/>
                </a:solidFill>
              </a:rPr>
              <a:t>09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  <a:r>
              <a:rPr lang="sr-Latn-RS" dirty="0" smtClean="0">
                <a:solidFill>
                  <a:schemeClr val="bg1"/>
                </a:solidFill>
              </a:rPr>
              <a:t>OKTOBAR</a:t>
            </a:r>
            <a:r>
              <a:rPr lang="en-US" dirty="0" smtClean="0">
                <a:solidFill>
                  <a:schemeClr val="bg1"/>
                </a:solidFill>
              </a:rPr>
              <a:t> 2013. </a:t>
            </a:r>
            <a:r>
              <a:rPr lang="en-US" dirty="0" err="1" smtClean="0">
                <a:solidFill>
                  <a:schemeClr val="bg1"/>
                </a:solidFill>
              </a:rPr>
              <a:t>godine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0BEB2-9662-4DAC-AEE3-2A8A2875E88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0BEB2-9662-4DAC-AEE3-2A8A2875E88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0BEB2-9662-4DAC-AEE3-2A8A2875E88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0BEB2-9662-4DAC-AEE3-2A8A2875E88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Latn-RS" dirty="0" smtClean="0"/>
              <a:t>Stanje</a:t>
            </a:r>
            <a:r>
              <a:rPr lang="sr-Latn-RS" baseline="0" dirty="0" smtClean="0"/>
              <a:t> industrije reciklaže ambalažnog otpada u Srbiji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0BEB2-9662-4DAC-AEE3-2A8A2875E88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0BEB2-9662-4DAC-AEE3-2A8A2875E88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0BEB2-9662-4DAC-AEE3-2A8A2875E88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0BEB2-9662-4DAC-AEE3-2A8A2875E88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Latn-ME" dirty="0" smtClean="0"/>
              <a:t>GREENTECH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0BEB2-9662-4DAC-AEE3-2A8A2875E88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9F84C-4D89-4BA4-9922-C6A96CF75804}" type="datetimeFigureOut">
              <a:rPr lang="en-US" smtClean="0"/>
              <a:pPr/>
              <a:t>10/8/2013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9DCD-6810-4826-AFFD-D3747656F3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9F84C-4D89-4BA4-9922-C6A96CF75804}" type="datetimeFigureOut">
              <a:rPr lang="en-US" smtClean="0"/>
              <a:pPr/>
              <a:t>10/8/2013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9DCD-6810-4826-AFFD-D3747656F3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9F84C-4D89-4BA4-9922-C6A96CF75804}" type="datetimeFigureOut">
              <a:rPr lang="en-US" smtClean="0"/>
              <a:pPr/>
              <a:t>10/8/2013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9DCD-6810-4826-AFFD-D3747656F3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9F84C-4D89-4BA4-9922-C6A96CF75804}" type="datetimeFigureOut">
              <a:rPr lang="en-US" smtClean="0"/>
              <a:pPr/>
              <a:t>10/8/2013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9DCD-6810-4826-AFFD-D3747656F3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9F84C-4D89-4BA4-9922-C6A96CF75804}" type="datetimeFigureOut">
              <a:rPr lang="en-US" smtClean="0"/>
              <a:pPr/>
              <a:t>10/8/2013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9DCD-6810-4826-AFFD-D3747656F3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9F84C-4D89-4BA4-9922-C6A96CF75804}" type="datetimeFigureOut">
              <a:rPr lang="en-US" smtClean="0"/>
              <a:pPr/>
              <a:t>10/8/2013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9DCD-6810-4826-AFFD-D3747656F3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9F84C-4D89-4BA4-9922-C6A96CF75804}" type="datetimeFigureOut">
              <a:rPr lang="en-US" smtClean="0"/>
              <a:pPr/>
              <a:t>10/8/2013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9DCD-6810-4826-AFFD-D3747656F3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9F84C-4D89-4BA4-9922-C6A96CF75804}" type="datetimeFigureOut">
              <a:rPr lang="en-US" smtClean="0"/>
              <a:pPr/>
              <a:t>10/8/2013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9DCD-6810-4826-AFFD-D3747656F3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9F84C-4D89-4BA4-9922-C6A96CF75804}" type="datetimeFigureOut">
              <a:rPr lang="en-US" smtClean="0"/>
              <a:pPr/>
              <a:t>10/8/2013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9DCD-6810-4826-AFFD-D3747656F3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9F84C-4D89-4BA4-9922-C6A96CF75804}" type="datetimeFigureOut">
              <a:rPr lang="en-US" smtClean="0"/>
              <a:pPr/>
              <a:t>10/8/2013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9DCD-6810-4826-AFFD-D3747656F3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9F84C-4D89-4BA4-9922-C6A96CF75804}" type="datetimeFigureOut">
              <a:rPr lang="en-US" smtClean="0"/>
              <a:pPr/>
              <a:t>10/8/2013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9DCD-6810-4826-AFFD-D3747656F3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9F84C-4D89-4BA4-9922-C6A96CF75804}" type="datetimeFigureOut">
              <a:rPr lang="en-US" smtClean="0"/>
              <a:pPr/>
              <a:t>10/8/2013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79DCD-6810-4826-AFFD-D3747656F38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 spd="slow"/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429264"/>
            <a:ext cx="9144000" cy="1428736"/>
          </a:xfrm>
          <a:prstGeom prst="rect">
            <a:avLst/>
          </a:prstGeom>
          <a:solidFill>
            <a:srgbClr val="2161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Konferencija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sr-Latn-RS" dirty="0" smtClean="0">
              <a:solidFill>
                <a:schemeClr val="bg1"/>
              </a:solidFill>
            </a:endParaRPr>
          </a:p>
          <a:p>
            <a:pPr algn="ctr"/>
            <a:r>
              <a:rPr lang="sr-Latn-RS" sz="2000" b="1" dirty="0" smtClean="0">
                <a:solidFill>
                  <a:schemeClr val="bg1"/>
                </a:solidFill>
              </a:rPr>
              <a:t>PERSPEKTIVA INDUSTRIJE RECIKLAŽE AMBALAŽNOG OTPADA</a:t>
            </a:r>
          </a:p>
          <a:p>
            <a:pPr algn="ctr"/>
            <a:r>
              <a:rPr lang="sr-Latn-RS" dirty="0" smtClean="0">
                <a:solidFill>
                  <a:schemeClr val="bg1"/>
                </a:solidFill>
              </a:rPr>
              <a:t>ECOFAIR 2013 </a:t>
            </a:r>
            <a:r>
              <a:rPr lang="en-US" dirty="0" smtClean="0">
                <a:solidFill>
                  <a:schemeClr val="bg1"/>
                </a:solidFill>
              </a:rPr>
              <a:t>Beograd </a:t>
            </a:r>
            <a:r>
              <a:rPr lang="sr-Latn-RS" dirty="0" smtClean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sr-Latn-RS" dirty="0" smtClean="0">
                <a:solidFill>
                  <a:schemeClr val="bg1"/>
                </a:solidFill>
              </a:rPr>
              <a:t>09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  <a:r>
              <a:rPr lang="sr-Latn-RS" dirty="0" smtClean="0">
                <a:solidFill>
                  <a:schemeClr val="bg1"/>
                </a:solidFill>
              </a:rPr>
              <a:t>oktobar </a:t>
            </a:r>
            <a:r>
              <a:rPr lang="en-US" dirty="0" smtClean="0">
                <a:solidFill>
                  <a:schemeClr val="bg1"/>
                </a:solidFill>
              </a:rPr>
              <a:t>2013. </a:t>
            </a:r>
            <a:r>
              <a:rPr lang="en-US" dirty="0" err="1" smtClean="0">
                <a:solidFill>
                  <a:schemeClr val="bg1"/>
                </a:solidFill>
              </a:rPr>
              <a:t>godine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000372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Content Placeholder 5" descr="coverprezentacija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582777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1214422"/>
          </a:xfrm>
          <a:prstGeom prst="rect">
            <a:avLst/>
          </a:prstGeom>
          <a:solidFill>
            <a:srgbClr val="52A145"/>
          </a:solidFill>
          <a:ln>
            <a:solidFill>
              <a:srgbClr val="52A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Autofit/>
          </a:bodyPr>
          <a:lstStyle/>
          <a:p>
            <a:r>
              <a:rPr lang="sr-Latn-RS" sz="2800" b="1" dirty="0" smtClean="0">
                <a:solidFill>
                  <a:schemeClr val="bg1"/>
                </a:solidFill>
              </a:rPr>
              <a:t>Prikaz izvoza reciklirane PET ambalaže po zemljama </a:t>
            </a:r>
            <a:br>
              <a:rPr lang="sr-Latn-RS" sz="2800" b="1" dirty="0" smtClean="0">
                <a:solidFill>
                  <a:schemeClr val="bg1"/>
                </a:solidFill>
              </a:rPr>
            </a:br>
            <a:r>
              <a:rPr lang="sr-Latn-RS" sz="2800" b="1" dirty="0" smtClean="0">
                <a:solidFill>
                  <a:schemeClr val="bg1"/>
                </a:solidFill>
              </a:rPr>
              <a:t>u 2012. godini</a:t>
            </a:r>
            <a:endParaRPr lang="en-US" sz="2800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14282" y="1714488"/>
          <a:ext cx="8615394" cy="4143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1785918" y="6072206"/>
            <a:ext cx="2590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* </a:t>
            </a:r>
            <a:r>
              <a:rPr lang="en-US" dirty="0" err="1" smtClean="0"/>
              <a:t>Prema</a:t>
            </a:r>
            <a:r>
              <a:rPr lang="en-US" dirty="0" smtClean="0"/>
              <a:t> </a:t>
            </a:r>
            <a:r>
              <a:rPr lang="en-US" dirty="0" err="1" smtClean="0"/>
              <a:t>podacima</a:t>
            </a:r>
            <a:r>
              <a:rPr lang="en-US" dirty="0" smtClean="0"/>
              <a:t> </a:t>
            </a:r>
            <a:r>
              <a:rPr lang="en-US" dirty="0" err="1" smtClean="0"/>
              <a:t>Carine</a:t>
            </a:r>
            <a:endParaRPr lang="en-US" dirty="0"/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1214422"/>
          </a:xfrm>
          <a:prstGeom prst="rect">
            <a:avLst/>
          </a:prstGeom>
          <a:solidFill>
            <a:srgbClr val="52A145"/>
          </a:solidFill>
          <a:ln>
            <a:solidFill>
              <a:srgbClr val="52A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8329642" cy="868346"/>
          </a:xfrm>
        </p:spPr>
        <p:txBody>
          <a:bodyPr>
            <a:noAutofit/>
          </a:bodyPr>
          <a:lstStyle/>
          <a:p>
            <a:r>
              <a:rPr lang="sr-Latn-RS" sz="2800" b="1" dirty="0" smtClean="0">
                <a:solidFill>
                  <a:schemeClr val="bg1"/>
                </a:solidFill>
              </a:rPr>
              <a:t>Prikaz izvoza reciklirane PET ambalaže po zemljama </a:t>
            </a:r>
            <a:br>
              <a:rPr lang="sr-Latn-RS" sz="2800" b="1" dirty="0" smtClean="0">
                <a:solidFill>
                  <a:schemeClr val="bg1"/>
                </a:solidFill>
              </a:rPr>
            </a:br>
            <a:r>
              <a:rPr lang="sr-Latn-RS" sz="2800" b="1" dirty="0" smtClean="0">
                <a:solidFill>
                  <a:schemeClr val="bg1"/>
                </a:solidFill>
              </a:rPr>
              <a:t>u 2013. godini zaključno sa VII mesecom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9" name="Chart 8"/>
          <p:cNvGraphicFramePr/>
          <p:nvPr/>
        </p:nvGraphicFramePr>
        <p:xfrm>
          <a:off x="214282" y="1500175"/>
          <a:ext cx="7929618" cy="4429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/>
          <p:cNvSpPr/>
          <p:nvPr/>
        </p:nvSpPr>
        <p:spPr>
          <a:xfrm>
            <a:off x="3071802" y="6215082"/>
            <a:ext cx="2590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* </a:t>
            </a:r>
            <a:r>
              <a:rPr lang="en-US" dirty="0" err="1" smtClean="0"/>
              <a:t>Prema</a:t>
            </a:r>
            <a:r>
              <a:rPr lang="en-US" dirty="0" smtClean="0"/>
              <a:t> </a:t>
            </a:r>
            <a:r>
              <a:rPr lang="en-US" dirty="0" err="1" smtClean="0"/>
              <a:t>podacima</a:t>
            </a:r>
            <a:r>
              <a:rPr lang="en-US" dirty="0" smtClean="0"/>
              <a:t> </a:t>
            </a:r>
            <a:r>
              <a:rPr lang="en-US" dirty="0" err="1" smtClean="0"/>
              <a:t>Carine</a:t>
            </a:r>
            <a:endParaRPr lang="en-US" dirty="0"/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rgbClr val="52A145"/>
          </a:solidFill>
          <a:ln>
            <a:solidFill>
              <a:srgbClr val="52A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r>
              <a:rPr lang="sr-Latn-RS" sz="3600" b="1" dirty="0" smtClean="0">
                <a:solidFill>
                  <a:schemeClr val="bg1"/>
                </a:solidFill>
              </a:rPr>
              <a:t/>
            </a:r>
            <a:br>
              <a:rPr lang="sr-Latn-RS" sz="3600" b="1" dirty="0" smtClean="0">
                <a:solidFill>
                  <a:schemeClr val="bg1"/>
                </a:solidFill>
              </a:rPr>
            </a:br>
            <a:r>
              <a:rPr lang="sr-Latn-RS" sz="3100" b="1" dirty="0" smtClean="0">
                <a:solidFill>
                  <a:schemeClr val="bg1"/>
                </a:solidFill>
              </a:rPr>
              <a:t>Kapacitet industrije reciklaže PET ambalaže u Srbiji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285720" y="1643050"/>
          <a:ext cx="8615394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128690"/>
          </a:xfrm>
          <a:prstGeom prst="rect">
            <a:avLst/>
          </a:prstGeom>
          <a:solidFill>
            <a:srgbClr val="52A145"/>
          </a:solidFill>
          <a:ln>
            <a:solidFill>
              <a:srgbClr val="52A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00132"/>
          </a:xfrm>
        </p:spPr>
        <p:txBody>
          <a:bodyPr>
            <a:norm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Koli</a:t>
            </a:r>
            <a:r>
              <a:rPr lang="sr-Latn-RS" sz="2400" b="1" dirty="0" smtClean="0">
                <a:solidFill>
                  <a:schemeClr val="bg1"/>
                </a:solidFill>
              </a:rPr>
              <a:t>čine plasirane i reciklirane ostale plastike u hiljadama tonama na tržištu Srbije u 2012. godini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2910" y="6000768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 smtClean="0"/>
              <a:t>.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500034" y="1428736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1214422"/>
          </a:xfrm>
          <a:prstGeom prst="rect">
            <a:avLst/>
          </a:prstGeom>
          <a:solidFill>
            <a:srgbClr val="52A145"/>
          </a:solidFill>
          <a:ln>
            <a:solidFill>
              <a:srgbClr val="52A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917596"/>
          </a:xfrm>
        </p:spPr>
        <p:txBody>
          <a:bodyPr>
            <a:noAutofit/>
          </a:bodyPr>
          <a:lstStyle/>
          <a:p>
            <a:r>
              <a:rPr lang="sr-Latn-RS" sz="2400" b="1" dirty="0" smtClean="0">
                <a:solidFill>
                  <a:schemeClr val="bg1"/>
                </a:solidFill>
              </a:rPr>
              <a:t>Procentualni prikaz reciklaže PET ambalaže u 2012. godini u odnosu na plasirane količine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na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tr</a:t>
            </a:r>
            <a:r>
              <a:rPr lang="sr-Latn-RS" sz="2400" b="1" dirty="0" smtClean="0">
                <a:solidFill>
                  <a:schemeClr val="bg1"/>
                </a:solidFill>
              </a:rPr>
              <a:t>žištu Srbije</a:t>
            </a:r>
            <a:r>
              <a:rPr lang="sr-Latn-RS" sz="3200" b="1" dirty="0" smtClean="0">
                <a:solidFill>
                  <a:srgbClr val="52A145"/>
                </a:solidFill>
              </a:rPr>
              <a:t/>
            </a:r>
            <a:br>
              <a:rPr lang="sr-Latn-RS" sz="3200" b="1" dirty="0" smtClean="0">
                <a:solidFill>
                  <a:srgbClr val="52A145"/>
                </a:solidFill>
              </a:rPr>
            </a:br>
            <a:endParaRPr lang="en-US" sz="3200" b="1" dirty="0">
              <a:solidFill>
                <a:srgbClr val="52A145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0" y="1214422"/>
          <a:ext cx="9144000" cy="5643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214422"/>
          </a:xfrm>
          <a:prstGeom prst="rect">
            <a:avLst/>
          </a:prstGeom>
          <a:solidFill>
            <a:srgbClr val="52A145"/>
          </a:solidFill>
          <a:ln>
            <a:solidFill>
              <a:srgbClr val="52A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sr-Latn-RS" sz="2800" b="1" dirty="0" smtClean="0">
                <a:solidFill>
                  <a:schemeClr val="bg1"/>
                </a:solidFill>
              </a:rPr>
              <a:t>Nacionalni ciljevi u Republici Srbiji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80316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757478"/>
                <a:gridCol w="428628"/>
                <a:gridCol w="1643074"/>
                <a:gridCol w="1754500"/>
                <a:gridCol w="1645920"/>
              </a:tblGrid>
              <a:tr h="512765">
                <a:tc>
                  <a:txBody>
                    <a:bodyPr/>
                    <a:lstStyle/>
                    <a:p>
                      <a:pPr algn="ctr"/>
                      <a:r>
                        <a:rPr lang="sr-Latn-RS" sz="2000" b="1" dirty="0" smtClean="0"/>
                        <a:t>Opšti ciljevi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1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 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1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2012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1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2013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1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2014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145"/>
                    </a:solidFill>
                  </a:tcPr>
                </a:tc>
              </a:tr>
              <a:tr h="512765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Ponovno</a:t>
                      </a:r>
                      <a:r>
                        <a:rPr lang="en-US" sz="20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iskorišćenje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/>
                        <a:t>16</a:t>
                      </a:r>
                    </a:p>
                  </a:txBody>
                  <a:tcPr marL="285750" marR="28575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/>
                        <a:t>23</a:t>
                      </a:r>
                    </a:p>
                  </a:txBody>
                  <a:tcPr marL="285750" marR="28575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dirty="0"/>
                        <a:t>30</a:t>
                      </a:r>
                    </a:p>
                  </a:txBody>
                  <a:tcPr marL="285750" marR="28575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2765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Reciklaža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/>
                        <a:t>13</a:t>
                      </a:r>
                    </a:p>
                  </a:txBody>
                  <a:tcPr marL="285750" marR="28575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/>
                        <a:t>19</a:t>
                      </a:r>
                    </a:p>
                  </a:txBody>
                  <a:tcPr marL="285750" marR="28575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dirty="0"/>
                        <a:t>25</a:t>
                      </a:r>
                    </a:p>
                  </a:txBody>
                  <a:tcPr marL="285750" marR="28575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2765">
                <a:tc>
                  <a:txBody>
                    <a:bodyPr/>
                    <a:lstStyle/>
                    <a:p>
                      <a:pPr algn="ctr"/>
                      <a:r>
                        <a:rPr lang="sr-Latn-RS" sz="2000" b="1" dirty="0" smtClean="0">
                          <a:solidFill>
                            <a:schemeClr val="bg1"/>
                          </a:solidFill>
                        </a:rPr>
                        <a:t>Speifični ciljievi</a:t>
                      </a:r>
                      <a:br>
                        <a:rPr lang="sr-Latn-RS" sz="2000" b="1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sr-Latn-RS" sz="2000" b="1" dirty="0" smtClean="0">
                          <a:solidFill>
                            <a:schemeClr val="bg1"/>
                          </a:solidFill>
                        </a:rPr>
                        <a:t>za reciklažu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1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1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b="1" dirty="0" smtClean="0">
                          <a:solidFill>
                            <a:schemeClr val="bg1"/>
                          </a:solidFill>
                        </a:rPr>
                        <a:t>2012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1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b="1" dirty="0" smtClean="0">
                          <a:solidFill>
                            <a:schemeClr val="bg1"/>
                          </a:solidFill>
                        </a:rPr>
                        <a:t>2013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1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b="1" dirty="0" smtClean="0">
                          <a:solidFill>
                            <a:schemeClr val="bg1"/>
                          </a:solidFill>
                        </a:rPr>
                        <a:t>2014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145"/>
                    </a:solidFill>
                  </a:tcPr>
                </a:tc>
              </a:tr>
              <a:tr h="512765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Papir</a:t>
                      </a:r>
                      <a:r>
                        <a:rPr lang="en-US" sz="20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karton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dirty="0"/>
                        <a:t>14</a:t>
                      </a:r>
                    </a:p>
                  </a:txBody>
                  <a:tcPr marL="285750" marR="28575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dirty="0"/>
                        <a:t>23</a:t>
                      </a:r>
                    </a:p>
                  </a:txBody>
                  <a:tcPr marL="285750" marR="28575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dirty="0"/>
                        <a:t>28</a:t>
                      </a:r>
                    </a:p>
                  </a:txBody>
                  <a:tcPr marL="285750" marR="28575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2765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Plastika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dirty="0"/>
                        <a:t>7.5</a:t>
                      </a:r>
                    </a:p>
                  </a:txBody>
                  <a:tcPr marL="285750" marR="28575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dirty="0"/>
                        <a:t>9</a:t>
                      </a:r>
                    </a:p>
                  </a:txBody>
                  <a:tcPr marL="285750" marR="28575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dirty="0"/>
                        <a:t>10.5</a:t>
                      </a:r>
                    </a:p>
                  </a:txBody>
                  <a:tcPr marL="285750" marR="28575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12765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Staklo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/>
                        <a:t>7</a:t>
                      </a:r>
                    </a:p>
                  </a:txBody>
                  <a:tcPr marL="285750" marR="28575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dirty="0"/>
                        <a:t>10</a:t>
                      </a:r>
                    </a:p>
                  </a:txBody>
                  <a:tcPr marL="285750" marR="28575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dirty="0"/>
                        <a:t>15</a:t>
                      </a:r>
                    </a:p>
                  </a:txBody>
                  <a:tcPr marL="285750" marR="28575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2765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Metal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/>
                        <a:t>9.5</a:t>
                      </a:r>
                    </a:p>
                  </a:txBody>
                  <a:tcPr marL="285750" marR="28575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/>
                        <a:t>13.5</a:t>
                      </a:r>
                    </a:p>
                  </a:txBody>
                  <a:tcPr marL="285750" marR="28575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dirty="0"/>
                        <a:t>18.5</a:t>
                      </a:r>
                    </a:p>
                  </a:txBody>
                  <a:tcPr marL="285750" marR="28575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2765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Drvo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dirty="0"/>
                        <a:t>2</a:t>
                      </a:r>
                    </a:p>
                  </a:txBody>
                  <a:tcPr marL="285750" marR="28575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/>
                        <a:t>4.5</a:t>
                      </a:r>
                    </a:p>
                  </a:txBody>
                  <a:tcPr marL="285750" marR="28575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dirty="0"/>
                        <a:t>7</a:t>
                      </a:r>
                    </a:p>
                  </a:txBody>
                  <a:tcPr marL="285750" marR="28575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4"/>
          <p:cNvGraphicFramePr>
            <a:graphicFrameLocks/>
          </p:cNvGraphicFramePr>
          <p:nvPr/>
        </p:nvGraphicFramePr>
        <p:xfrm>
          <a:off x="214282" y="1571612"/>
          <a:ext cx="8715436" cy="4857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9144000" cy="1214422"/>
          </a:xfrm>
          <a:prstGeom prst="rect">
            <a:avLst/>
          </a:prstGeom>
          <a:solidFill>
            <a:srgbClr val="52A145"/>
          </a:solidFill>
          <a:ln>
            <a:solidFill>
              <a:srgbClr val="52A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 smtClean="0">
                <a:solidFill>
                  <a:schemeClr val="bg1"/>
                </a:solidFill>
              </a:rPr>
              <a:t>Grafikon godišnjih uvećanja nacionalnih ciljeva</a:t>
            </a:r>
            <a:endParaRPr lang="en-US" sz="3200" dirty="0"/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1214422"/>
          </a:xfrm>
          <a:prstGeom prst="rect">
            <a:avLst/>
          </a:prstGeom>
          <a:solidFill>
            <a:srgbClr val="52A145"/>
          </a:solidFill>
          <a:ln>
            <a:solidFill>
              <a:srgbClr val="52A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sr-Latn-RS" sz="2800" b="1" dirty="0" smtClean="0">
                <a:solidFill>
                  <a:schemeClr val="bg1"/>
                </a:solidFill>
              </a:rPr>
              <a:t>Grafikon procenutalnog rasta nacionalnih ciljeva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28564" y="1714488"/>
          <a:ext cx="8715436" cy="4786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357298"/>
          </a:xfrm>
          <a:prstGeom prst="rect">
            <a:avLst/>
          </a:prstGeom>
          <a:solidFill>
            <a:srgbClr val="97C6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000132"/>
          </a:xfrm>
        </p:spPr>
        <p:txBody>
          <a:bodyPr>
            <a:normAutofit fontScale="90000"/>
          </a:bodyPr>
          <a:lstStyle/>
          <a:p>
            <a:r>
              <a:rPr lang="sr-Latn-RS" sz="2800" b="1" dirty="0" smtClean="0"/>
              <a:t>Predlozi za unapređenje sistema sakupljanja i reciklaže ambalažnog otpada</a:t>
            </a:r>
            <a:br>
              <a:rPr lang="sr-Latn-RS" sz="2800" b="1" dirty="0" smtClean="0"/>
            </a:b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714488"/>
            <a:ext cx="8572560" cy="4411675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sr-Latn-RS" sz="9600" dirty="0" smtClean="0"/>
              <a:t>1.   Poveća</a:t>
            </a:r>
            <a:r>
              <a:rPr lang="en-US" sz="9600" dirty="0" err="1" smtClean="0"/>
              <a:t>nje</a:t>
            </a:r>
            <a:r>
              <a:rPr lang="sr-Latn-RS" sz="9600" dirty="0" smtClean="0"/>
              <a:t> nacionaln</a:t>
            </a:r>
            <a:r>
              <a:rPr lang="en-US" sz="9600" dirty="0" err="1" smtClean="0"/>
              <a:t>ih</a:t>
            </a:r>
            <a:r>
              <a:rPr lang="sr-Latn-RS" sz="9600" dirty="0" smtClean="0"/>
              <a:t> ciljev</a:t>
            </a:r>
            <a:r>
              <a:rPr lang="en-US" sz="9600" dirty="0" smtClean="0"/>
              <a:t>a </a:t>
            </a:r>
            <a:r>
              <a:rPr lang="sr-Latn-RS" sz="9600" dirty="0" smtClean="0"/>
              <a:t>u skladu sa realnim mogućnostima tržišta u Srbiji i u</a:t>
            </a:r>
            <a:r>
              <a:rPr lang="en-US" sz="9600" dirty="0" err="1" smtClean="0"/>
              <a:t>vođenje</a:t>
            </a:r>
            <a:r>
              <a:rPr lang="en-US" sz="9600" dirty="0" smtClean="0"/>
              <a:t> </a:t>
            </a:r>
            <a:r>
              <a:rPr lang="en-US" sz="9600" dirty="0" err="1" smtClean="0"/>
              <a:t>obaveze</a:t>
            </a:r>
            <a:r>
              <a:rPr lang="en-US" sz="9600" dirty="0" smtClean="0"/>
              <a:t> </a:t>
            </a:r>
            <a:r>
              <a:rPr lang="en-US" sz="9600" dirty="0" err="1" smtClean="0"/>
              <a:t>razduženja</a:t>
            </a:r>
            <a:r>
              <a:rPr lang="en-US" sz="9600" dirty="0" smtClean="0"/>
              <a:t> </a:t>
            </a:r>
            <a:r>
              <a:rPr lang="en-US" sz="9600" dirty="0" err="1" smtClean="0"/>
              <a:t>proporcijalno</a:t>
            </a:r>
            <a:r>
              <a:rPr lang="en-US" sz="9600" dirty="0" smtClean="0"/>
              <a:t> </a:t>
            </a:r>
            <a:r>
              <a:rPr lang="en-US" sz="9600" dirty="0" err="1" smtClean="0"/>
              <a:t>plasiranim</a:t>
            </a:r>
            <a:r>
              <a:rPr lang="en-US" sz="9600" dirty="0" smtClean="0"/>
              <a:t> </a:t>
            </a:r>
            <a:r>
              <a:rPr lang="en-US" sz="9600" dirty="0" err="1" smtClean="0"/>
              <a:t>količinama</a:t>
            </a:r>
            <a:r>
              <a:rPr lang="en-US" sz="9600" dirty="0" smtClean="0"/>
              <a:t> </a:t>
            </a:r>
            <a:r>
              <a:rPr lang="en-US" sz="9600" dirty="0" err="1" smtClean="0"/>
              <a:t>i</a:t>
            </a:r>
            <a:r>
              <a:rPr lang="en-US" sz="9600" dirty="0" smtClean="0"/>
              <a:t> </a:t>
            </a:r>
            <a:r>
              <a:rPr lang="en-US" sz="9600" dirty="0" err="1" smtClean="0"/>
              <a:t>visini</a:t>
            </a:r>
            <a:r>
              <a:rPr lang="en-US" sz="9600" dirty="0" smtClean="0"/>
              <a:t> </a:t>
            </a:r>
            <a:r>
              <a:rPr lang="en-US" sz="9600" dirty="0" err="1" smtClean="0"/>
              <a:t>nacionalnog</a:t>
            </a:r>
            <a:r>
              <a:rPr lang="en-US" sz="9600" dirty="0" smtClean="0"/>
              <a:t> </a:t>
            </a:r>
            <a:r>
              <a:rPr lang="en-US" sz="9600" dirty="0" err="1" smtClean="0"/>
              <a:t>cilja</a:t>
            </a:r>
            <a:r>
              <a:rPr lang="en-US" sz="9600" dirty="0" smtClean="0"/>
              <a:t>. </a:t>
            </a:r>
            <a:endParaRPr lang="sr-Latn-RS" sz="9600" dirty="0" smtClean="0"/>
          </a:p>
          <a:p>
            <a:pPr>
              <a:buNone/>
            </a:pPr>
            <a:endParaRPr lang="en-US" sz="9600" dirty="0" smtClean="0"/>
          </a:p>
          <a:p>
            <a:pPr>
              <a:buNone/>
            </a:pPr>
            <a:r>
              <a:rPr lang="sr-Latn-RS" sz="9600" dirty="0" smtClean="0"/>
              <a:t>2.  Utvrđivanje minimalnog iznosa naknade za plasman ambalažnog otpada, uvođenje </a:t>
            </a:r>
            <a:r>
              <a:rPr lang="en-US" sz="9600" dirty="0" err="1" smtClean="0"/>
              <a:t>finansijsk</a:t>
            </a:r>
            <a:r>
              <a:rPr lang="sr-Latn-RS" sz="9600" dirty="0" smtClean="0"/>
              <a:t>ih </a:t>
            </a:r>
            <a:r>
              <a:rPr lang="en-US" sz="9600" dirty="0" err="1" smtClean="0"/>
              <a:t>garancij</a:t>
            </a:r>
            <a:r>
              <a:rPr lang="sr-Latn-RS" sz="9600" dirty="0" smtClean="0"/>
              <a:t>a</a:t>
            </a:r>
            <a:r>
              <a:rPr lang="en-US" sz="9600" dirty="0" smtClean="0"/>
              <a:t> </a:t>
            </a:r>
            <a:r>
              <a:rPr lang="en-US" sz="9600" dirty="0" err="1" smtClean="0"/>
              <a:t>kao</a:t>
            </a:r>
            <a:r>
              <a:rPr lang="en-US" sz="9600" dirty="0" smtClean="0"/>
              <a:t> </a:t>
            </a:r>
            <a:r>
              <a:rPr lang="en-US" sz="9600" dirty="0" err="1" smtClean="0"/>
              <a:t>uslov</a:t>
            </a:r>
            <a:r>
              <a:rPr lang="en-US" sz="9600" dirty="0" smtClean="0"/>
              <a:t> </a:t>
            </a:r>
            <a:r>
              <a:rPr lang="en-US" sz="9600" dirty="0" err="1" smtClean="0"/>
              <a:t>za</a:t>
            </a:r>
            <a:r>
              <a:rPr lang="en-US" sz="9600" dirty="0" smtClean="0"/>
              <a:t> </a:t>
            </a:r>
            <a:r>
              <a:rPr lang="en-US" sz="9600" dirty="0" err="1" smtClean="0"/>
              <a:t>rad</a:t>
            </a:r>
            <a:r>
              <a:rPr lang="en-US" sz="9600" dirty="0" smtClean="0"/>
              <a:t> </a:t>
            </a:r>
            <a:r>
              <a:rPr lang="en-US" sz="9600" dirty="0" err="1" smtClean="0"/>
              <a:t>operatera</a:t>
            </a:r>
            <a:r>
              <a:rPr lang="en-US" sz="9600" dirty="0" smtClean="0"/>
              <a:t>.</a:t>
            </a:r>
            <a:r>
              <a:rPr lang="sr-Latn-RS" sz="9600" dirty="0" smtClean="0"/>
              <a:t>  </a:t>
            </a:r>
          </a:p>
          <a:p>
            <a:pPr>
              <a:buNone/>
            </a:pPr>
            <a:endParaRPr lang="sr-Latn-RS" sz="9600" dirty="0" smtClean="0"/>
          </a:p>
          <a:p>
            <a:pPr>
              <a:buNone/>
            </a:pPr>
            <a:r>
              <a:rPr lang="sr-Latn-RS" sz="9600" dirty="0" smtClean="0"/>
              <a:t>3.   Uvođenje obaveze minimalnog procenta ulaganja u infrastrukturu sistema za upravljanje ambalažnim otpadom.  </a:t>
            </a:r>
          </a:p>
          <a:p>
            <a:pPr>
              <a:buNone/>
            </a:pPr>
            <a:endParaRPr lang="sr-Latn-RS" sz="9600" dirty="0" smtClean="0"/>
          </a:p>
          <a:p>
            <a:pPr>
              <a:buNone/>
            </a:pPr>
            <a:r>
              <a:rPr lang="en-US" sz="9600" dirty="0" smtClean="0"/>
              <a:t> </a:t>
            </a:r>
            <a:r>
              <a:rPr lang="sr-Latn-RS" sz="9600" dirty="0" smtClean="0"/>
              <a:t>4.  Intenzivniji inspekcijski nadzor u čitavom sistemu i </a:t>
            </a:r>
            <a:r>
              <a:rPr lang="en-US" sz="9600" dirty="0" err="1" smtClean="0"/>
              <a:t>revizij</a:t>
            </a:r>
            <a:r>
              <a:rPr lang="sr-Latn-RS" sz="9600" dirty="0" smtClean="0"/>
              <a:t>a</a:t>
            </a:r>
            <a:r>
              <a:rPr lang="en-US" sz="9600" dirty="0" smtClean="0"/>
              <a:t> </a:t>
            </a:r>
            <a:r>
              <a:rPr lang="en-US" sz="9600" dirty="0" err="1" smtClean="0"/>
              <a:t>izdatih</a:t>
            </a:r>
            <a:r>
              <a:rPr lang="en-US" sz="9600" dirty="0" smtClean="0"/>
              <a:t> </a:t>
            </a:r>
            <a:r>
              <a:rPr lang="en-US" sz="9600" dirty="0" err="1" smtClean="0"/>
              <a:t>dozvola</a:t>
            </a:r>
            <a:r>
              <a:rPr lang="en-US" sz="9600" dirty="0" smtClean="0"/>
              <a:t> </a:t>
            </a:r>
            <a:r>
              <a:rPr lang="en-US" sz="9600" dirty="0" err="1" smtClean="0"/>
              <a:t>svih</a:t>
            </a:r>
            <a:r>
              <a:rPr lang="en-US" sz="9600" dirty="0" smtClean="0"/>
              <a:t> </a:t>
            </a:r>
            <a:r>
              <a:rPr lang="en-US" sz="9600" dirty="0" err="1" smtClean="0"/>
              <a:t>učesnika</a:t>
            </a:r>
            <a:r>
              <a:rPr lang="en-US" sz="9600" dirty="0" smtClean="0"/>
              <a:t> u </a:t>
            </a:r>
            <a:r>
              <a:rPr lang="en-US" sz="9600" dirty="0" err="1" smtClean="0"/>
              <a:t>lancu</a:t>
            </a:r>
            <a:r>
              <a:rPr lang="en-US" sz="9600" dirty="0" smtClean="0"/>
              <a:t> </a:t>
            </a:r>
            <a:r>
              <a:rPr lang="en-US" sz="9600" dirty="0" err="1" smtClean="0"/>
              <a:t>sakupljanja</a:t>
            </a:r>
            <a:r>
              <a:rPr lang="en-US" sz="9600" dirty="0" smtClean="0"/>
              <a:t> </a:t>
            </a:r>
            <a:r>
              <a:rPr lang="en-US" sz="9600" dirty="0" err="1" smtClean="0"/>
              <a:t>i</a:t>
            </a:r>
            <a:r>
              <a:rPr lang="en-US" sz="9600" dirty="0" smtClean="0"/>
              <a:t> </a:t>
            </a:r>
            <a:r>
              <a:rPr lang="en-US" sz="9600" dirty="0" err="1" smtClean="0"/>
              <a:t>reciklaže</a:t>
            </a:r>
            <a:r>
              <a:rPr lang="en-US" sz="9600" dirty="0" smtClean="0"/>
              <a:t> </a:t>
            </a:r>
            <a:r>
              <a:rPr lang="en-US" sz="9600" dirty="0" err="1" smtClean="0"/>
              <a:t>ambalažnog</a:t>
            </a:r>
            <a:r>
              <a:rPr lang="en-US" sz="9600" dirty="0" smtClean="0"/>
              <a:t> </a:t>
            </a:r>
            <a:r>
              <a:rPr lang="en-US" sz="9600" dirty="0" err="1" smtClean="0"/>
              <a:t>otpad</a:t>
            </a:r>
            <a:r>
              <a:rPr lang="sr-Latn-RS" sz="9600" dirty="0" smtClean="0"/>
              <a:t>a</a:t>
            </a:r>
            <a:r>
              <a:rPr lang="en-US" sz="9600" dirty="0" smtClean="0"/>
              <a:t>.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00034" y="1500174"/>
            <a:ext cx="84296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b="1" dirty="0" smtClean="0">
                <a:solidFill>
                  <a:schemeClr val="bg1"/>
                </a:solidFill>
              </a:rPr>
              <a:t>OTPADA</a:t>
            </a:r>
            <a:endParaRPr lang="en-US" dirty="0"/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PROIYVODI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79154" y="0"/>
            <a:ext cx="4764845" cy="6286520"/>
          </a:xfrm>
        </p:spPr>
      </p:pic>
      <p:sp>
        <p:nvSpPr>
          <p:cNvPr id="7" name="Rectangle 6"/>
          <p:cNvSpPr/>
          <p:nvPr/>
        </p:nvSpPr>
        <p:spPr>
          <a:xfrm>
            <a:off x="0" y="5500702"/>
            <a:ext cx="9144000" cy="1357298"/>
          </a:xfrm>
          <a:prstGeom prst="rect">
            <a:avLst/>
          </a:prstGeom>
          <a:solidFill>
            <a:srgbClr val="52A145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85852" y="1643050"/>
            <a:ext cx="5643602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ME" sz="2000" dirty="0" smtClean="0">
                <a:solidFill>
                  <a:srgbClr val="71BC64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sr-Latn-ME" sz="2000" dirty="0" smtClean="0">
                <a:solidFill>
                  <a:srgbClr val="71BC64"/>
                </a:solidFill>
                <a:latin typeface="Arial" pitchFamily="34" charset="0"/>
                <a:cs typeface="Arial" pitchFamily="34" charset="0"/>
              </a:rPr>
            </a:br>
            <a:endParaRPr lang="sr-Latn-ME" sz="2400" dirty="0" smtClean="0">
              <a:solidFill>
                <a:srgbClr val="71BC64"/>
              </a:solidFill>
              <a:latin typeface="Arial" pitchFamily="34" charset="0"/>
              <a:cs typeface="Arial" pitchFamily="34" charset="0"/>
            </a:endParaRPr>
          </a:p>
          <a:p>
            <a:endParaRPr lang="sr-Latn-ME" sz="2000" dirty="0" smtClean="0">
              <a:solidFill>
                <a:srgbClr val="2D5535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2800" b="1" dirty="0" smtClean="0">
                <a:solidFill>
                  <a:srgbClr val="52A145"/>
                </a:solidFill>
                <a:latin typeface="Arial" pitchFamily="34" charset="0"/>
                <a:cs typeface="Arial" pitchFamily="34" charset="0"/>
              </a:rPr>
              <a:t>GREENTECH d.o.o.</a:t>
            </a:r>
            <a:r>
              <a:rPr lang="pt-BR" sz="2000" dirty="0" smtClean="0">
                <a:solidFill>
                  <a:srgbClr val="2D5535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sz="2000" dirty="0" smtClean="0">
                <a:solidFill>
                  <a:srgbClr val="2D5535"/>
                </a:solidFill>
                <a:latin typeface="Arial" pitchFamily="34" charset="0"/>
                <a:cs typeface="Arial" pitchFamily="34" charset="0"/>
              </a:rPr>
            </a:b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Bulevar Kralja Petra I, br. 7</a:t>
            </a:r>
          </a:p>
          <a:p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21000 Novi Sad,  Srbija</a:t>
            </a:r>
            <a:b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tel: + 381 (0) 21 65 72 531</a:t>
            </a:r>
            <a:b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fax: + 381 (0) 21 65 72 528</a:t>
            </a:r>
            <a:b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mob: + 381 (0) 63 112 69 08</a:t>
            </a:r>
            <a:b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e-mail: marketing@greentech.rs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t-BR" sz="2000" dirty="0" smtClean="0">
                <a:latin typeface="Arial" pitchFamily="34" charset="0"/>
                <a:cs typeface="Arial" pitchFamily="34" charset="0"/>
              </a:rPr>
            </a:br>
            <a:r>
              <a:rPr lang="pt-BR" sz="2800" b="1" dirty="0" smtClean="0">
                <a:solidFill>
                  <a:srgbClr val="71BC64"/>
                </a:solidFill>
                <a:latin typeface="Arial" pitchFamily="34" charset="0"/>
                <a:cs typeface="Arial" pitchFamily="34" charset="0"/>
              </a:rPr>
              <a:t>www.greentech.rs</a:t>
            </a:r>
            <a:endParaRPr lang="sr-Latn-RS" sz="2800" b="1" dirty="0" smtClean="0">
              <a:solidFill>
                <a:srgbClr val="71BC64"/>
              </a:solidFill>
              <a:latin typeface="Arial" pitchFamily="34" charset="0"/>
              <a:cs typeface="Arial" pitchFamily="34" charset="0"/>
            </a:endParaRPr>
          </a:p>
          <a:p>
            <a:endParaRPr lang="sr-Latn-RS" sz="2800" b="1" dirty="0" smtClean="0">
              <a:solidFill>
                <a:srgbClr val="71BC64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sr-Latn-ME" sz="2400" b="1" dirty="0" smtClean="0">
              <a:solidFill>
                <a:srgbClr val="71BC64"/>
              </a:solidFill>
              <a:latin typeface="Arial" pitchFamily="34" charset="0"/>
              <a:cs typeface="Arial" pitchFamily="34" charset="0"/>
            </a:endParaRPr>
          </a:p>
          <a:p>
            <a:r>
              <a:rPr lang="sr-Latn-ME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HVALA NA PAŽNJI!</a:t>
            </a:r>
          </a:p>
          <a:p>
            <a:pPr>
              <a:buFont typeface="Arial" pitchFamily="34" charset="0"/>
              <a:buChar char="•"/>
            </a:pPr>
            <a:endParaRPr lang="sr-Latn-ME" sz="2000" dirty="0" smtClean="0">
              <a:solidFill>
                <a:srgbClr val="2D5535"/>
              </a:solidFill>
              <a:latin typeface="Arial" pitchFamily="34" charset="0"/>
              <a:cs typeface="Arial" pitchFamily="34" charset="0"/>
            </a:endParaRPr>
          </a:p>
          <a:p>
            <a:endParaRPr lang="sr-Latn-ME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ggrupa se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28728" cy="1665059"/>
          </a:xfrm>
          <a:prstGeom prst="rect">
            <a:avLst/>
          </a:prstGeom>
        </p:spPr>
      </p:pic>
      <p:pic>
        <p:nvPicPr>
          <p:cNvPr id="5" name="Content Placeholder 5" descr="Grintech logo mali RGB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604" y="214290"/>
            <a:ext cx="2500330" cy="2212936"/>
          </a:xfrm>
          <a:prstGeom prst="rect">
            <a:avLst/>
          </a:prstGeom>
          <a:effectLst>
            <a:softEdge rad="127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eentec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4612" y="214290"/>
            <a:ext cx="2340704" cy="1864629"/>
          </a:xfrm>
          <a:prstGeom prst="rect">
            <a:avLst/>
          </a:prstGeom>
        </p:spPr>
      </p:pic>
      <p:pic>
        <p:nvPicPr>
          <p:cNvPr id="15" name="Picture 14" descr="greengrup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2" y="0"/>
            <a:ext cx="3214710" cy="2560872"/>
          </a:xfrm>
          <a:prstGeom prst="rect">
            <a:avLst/>
          </a:prstGeom>
        </p:spPr>
      </p:pic>
      <p:pic>
        <p:nvPicPr>
          <p:cNvPr id="8" name="Picture 7" descr="gren grup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2857" y="2285992"/>
            <a:ext cx="6901142" cy="457200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2071678"/>
            <a:ext cx="9144000" cy="500066"/>
          </a:xfrm>
          <a:prstGeom prst="rect">
            <a:avLst/>
          </a:prstGeom>
          <a:solidFill>
            <a:srgbClr val="2260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ggrupa sec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689100" cy="1968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4546" y="785794"/>
            <a:ext cx="3500462" cy="1357322"/>
          </a:xfrm>
        </p:spPr>
        <p:txBody>
          <a:bodyPr>
            <a:noAutofit/>
          </a:bodyPr>
          <a:lstStyle/>
          <a:p>
            <a:r>
              <a:rPr lang="sr-Latn-RS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sr-Latn-RS" sz="2000" dirty="0" smtClean="0">
                <a:latin typeface="Arial" pitchFamily="34" charset="0"/>
                <a:cs typeface="Arial" pitchFamily="34" charset="0"/>
              </a:rPr>
            </a:br>
            <a:r>
              <a:rPr lang="sr-Latn-RS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sr-Latn-RS" sz="2000" dirty="0" smtClean="0">
                <a:latin typeface="Arial" pitchFamily="34" charset="0"/>
                <a:cs typeface="Arial" pitchFamily="34" charset="0"/>
              </a:rPr>
            </a:br>
            <a:r>
              <a:rPr lang="sr-Latn-RS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sr-Latn-RS" sz="2000" dirty="0" smtClean="0">
                <a:latin typeface="Arial" pitchFamily="34" charset="0"/>
                <a:cs typeface="Arial" pitchFamily="34" charset="0"/>
              </a:rPr>
            </a:br>
            <a:r>
              <a:rPr lang="sr-Latn-RS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sr-Latn-RS" sz="2000" dirty="0" smtClean="0">
                <a:latin typeface="Arial" pitchFamily="34" charset="0"/>
                <a:cs typeface="Arial" pitchFamily="34" charset="0"/>
              </a:rPr>
            </a:br>
            <a:r>
              <a:rPr lang="sr-Latn-RS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sr-Latn-RS" sz="2000" dirty="0" smtClean="0">
                <a:latin typeface="Arial" pitchFamily="34" charset="0"/>
                <a:cs typeface="Arial" pitchFamily="34" charset="0"/>
              </a:rPr>
            </a:br>
            <a:r>
              <a:rPr lang="sr-Latn-RS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sr-Latn-RS" sz="2000" dirty="0" smtClean="0">
                <a:latin typeface="Arial" pitchFamily="34" charset="0"/>
                <a:cs typeface="Arial" pitchFamily="34" charset="0"/>
              </a:rPr>
            </a:br>
            <a:r>
              <a:rPr lang="sr-Latn-RS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sr-Latn-RS" sz="2000" dirty="0" smtClean="0">
                <a:latin typeface="Arial" pitchFamily="34" charset="0"/>
                <a:cs typeface="Arial" pitchFamily="34" charset="0"/>
              </a:rPr>
            </a:br>
            <a:r>
              <a:rPr lang="sr-Latn-RS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sr-Latn-RS" sz="2000" dirty="0" smtClean="0">
                <a:latin typeface="Arial" pitchFamily="34" charset="0"/>
                <a:cs typeface="Arial" pitchFamily="34" charset="0"/>
              </a:rPr>
            </a:br>
            <a:r>
              <a:rPr lang="sr-Latn-RS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sr-Latn-RS" sz="2000" dirty="0" smtClean="0">
                <a:latin typeface="Arial" pitchFamily="34" charset="0"/>
                <a:cs typeface="Arial" pitchFamily="34" charset="0"/>
              </a:rPr>
            </a:b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7158" y="3786190"/>
            <a:ext cx="84296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endParaRPr lang="sr-Latn-RS" sz="2800" dirty="0" smtClean="0">
              <a:solidFill>
                <a:srgbClr val="2D5535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sr-Latn-RS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14282" y="2857496"/>
            <a:ext cx="221457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r-Latn-RS" sz="2400" dirty="0" smtClean="0">
                <a:solidFill>
                  <a:srgbClr val="226025"/>
                </a:solidFill>
                <a:latin typeface="Arial Black" pitchFamily="34" charset="0"/>
              </a:rPr>
              <a:t> 100</a:t>
            </a:r>
            <a:r>
              <a:rPr lang="en-US" sz="2400" dirty="0" smtClean="0">
                <a:solidFill>
                  <a:srgbClr val="226025"/>
                </a:solidFill>
                <a:latin typeface="Arial Black" pitchFamily="34" charset="0"/>
              </a:rPr>
              <a:t>.000 t </a:t>
            </a:r>
            <a:endParaRPr lang="sr-Latn-RS" sz="2400" dirty="0" smtClean="0">
              <a:solidFill>
                <a:srgbClr val="226025"/>
              </a:solidFill>
              <a:latin typeface="Arial Black" pitchFamily="34" charset="0"/>
            </a:endParaRPr>
          </a:p>
          <a:p>
            <a:r>
              <a:rPr lang="sr-Latn-RS" dirty="0" smtClean="0">
                <a:solidFill>
                  <a:srgbClr val="226025"/>
                </a:solidFill>
                <a:latin typeface="Arial Black" pitchFamily="34" charset="0"/>
              </a:rPr>
              <a:t>otpadnih </a:t>
            </a:r>
            <a:r>
              <a:rPr lang="en-US" dirty="0" smtClean="0">
                <a:solidFill>
                  <a:srgbClr val="226025"/>
                </a:solidFill>
                <a:latin typeface="Arial Black" pitchFamily="34" charset="0"/>
              </a:rPr>
              <a:t>PET</a:t>
            </a:r>
            <a:r>
              <a:rPr lang="sr-Latn-RS" dirty="0" smtClean="0">
                <a:solidFill>
                  <a:srgbClr val="226025"/>
                </a:solidFill>
                <a:latin typeface="Arial Black" pitchFamily="34" charset="0"/>
              </a:rPr>
              <a:t> boca </a:t>
            </a:r>
            <a:r>
              <a:rPr lang="en-US" dirty="0" err="1" smtClean="0">
                <a:solidFill>
                  <a:srgbClr val="226025"/>
                </a:solidFill>
                <a:latin typeface="Arial Black" pitchFamily="34" charset="0"/>
              </a:rPr>
              <a:t>godi</a:t>
            </a:r>
            <a:r>
              <a:rPr lang="sr-Latn-RS" dirty="0" smtClean="0">
                <a:solidFill>
                  <a:srgbClr val="226025"/>
                </a:solidFill>
                <a:latin typeface="Arial Black" pitchFamily="34" charset="0"/>
              </a:rPr>
              <a:t>šnje</a:t>
            </a:r>
          </a:p>
          <a:p>
            <a:endParaRPr lang="sr-Latn-RS" dirty="0" smtClean="0">
              <a:solidFill>
                <a:srgbClr val="226025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sr-Latn-RS" dirty="0" smtClean="0">
                <a:solidFill>
                  <a:srgbClr val="226025"/>
                </a:solidFill>
                <a:latin typeface="Arial Black" pitchFamily="34" charset="0"/>
              </a:rPr>
              <a:t> </a:t>
            </a:r>
            <a:r>
              <a:rPr lang="sr-Latn-RS" sz="2400" dirty="0" smtClean="0">
                <a:solidFill>
                  <a:srgbClr val="226025"/>
                </a:solidFill>
                <a:latin typeface="Arial Black" pitchFamily="34" charset="0"/>
              </a:rPr>
              <a:t>20</a:t>
            </a:r>
            <a:r>
              <a:rPr lang="en-US" sz="2400" dirty="0" smtClean="0">
                <a:solidFill>
                  <a:srgbClr val="226025"/>
                </a:solidFill>
                <a:latin typeface="Arial Black" pitchFamily="34" charset="0"/>
              </a:rPr>
              <a:t>. 000 t </a:t>
            </a:r>
            <a:endParaRPr lang="sr-Latn-RS" sz="2400" dirty="0" smtClean="0">
              <a:solidFill>
                <a:srgbClr val="226025"/>
              </a:solidFill>
              <a:latin typeface="Arial Black" pitchFamily="34" charset="0"/>
            </a:endParaRPr>
          </a:p>
          <a:p>
            <a:r>
              <a:rPr lang="sr-Latn-RS" dirty="0" smtClean="0">
                <a:solidFill>
                  <a:srgbClr val="226025"/>
                </a:solidFill>
                <a:latin typeface="Arial Black" pitchFamily="34" charset="0"/>
              </a:rPr>
              <a:t>ostale otpadne </a:t>
            </a:r>
          </a:p>
          <a:p>
            <a:r>
              <a:rPr lang="sr-Latn-RS" dirty="0" smtClean="0">
                <a:solidFill>
                  <a:srgbClr val="226025"/>
                </a:solidFill>
                <a:latin typeface="Arial Black" pitchFamily="34" charset="0"/>
              </a:rPr>
              <a:t>plastike</a:t>
            </a:r>
          </a:p>
          <a:p>
            <a:endParaRPr lang="sr-Latn-RS" dirty="0" smtClean="0">
              <a:solidFill>
                <a:srgbClr val="319B9B"/>
              </a:solidFill>
              <a:latin typeface="Arial Black" pitchFamily="34" charset="0"/>
            </a:endParaRPr>
          </a:p>
          <a:p>
            <a:endParaRPr lang="sr-Latn-RS" dirty="0" smtClean="0">
              <a:latin typeface="Arial Black" pitchFamily="34" charset="0"/>
            </a:endParaRPr>
          </a:p>
          <a:p>
            <a:endParaRPr lang="sr-Latn-RS" dirty="0" smtClean="0"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latin typeface="Arial Black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5984" y="2000240"/>
            <a:ext cx="6000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800" b="1" dirty="0" smtClean="0">
                <a:solidFill>
                  <a:schemeClr val="bg1"/>
                </a:solidFill>
              </a:rPr>
              <a:t>EVROPSKI LIDER U RECIKLAŽI PLASTIKE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LANICE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65873" y="928670"/>
            <a:ext cx="7582033" cy="5357850"/>
          </a:xfrm>
        </p:spPr>
      </p:pic>
      <p:pic>
        <p:nvPicPr>
          <p:cNvPr id="5" name="Content Placeholder 4" descr="fut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523851"/>
            <a:ext cx="8158799" cy="90488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00364" y="6215082"/>
            <a:ext cx="40719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400" dirty="0" smtClean="0">
                <a:solidFill>
                  <a:srgbClr val="52A145"/>
                </a:solidFill>
              </a:rPr>
              <a:t>www.green-group.ro</a:t>
            </a:r>
            <a:endParaRPr lang="en-US" sz="2400" dirty="0">
              <a:solidFill>
                <a:srgbClr val="52A145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7158" y="2071678"/>
            <a:ext cx="11430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400" b="1" dirty="0" smtClean="0">
                <a:solidFill>
                  <a:srgbClr val="2E672B"/>
                </a:solidFill>
              </a:rPr>
              <a:t>2002</a:t>
            </a:r>
          </a:p>
          <a:p>
            <a:endParaRPr lang="sr-Latn-RS" sz="2400" b="1" dirty="0" smtClean="0">
              <a:solidFill>
                <a:srgbClr val="2E672B"/>
              </a:solidFill>
            </a:endParaRPr>
          </a:p>
          <a:p>
            <a:r>
              <a:rPr lang="sr-Latn-RS" sz="2400" b="1" dirty="0" smtClean="0">
                <a:solidFill>
                  <a:srgbClr val="2E672B"/>
                </a:solidFill>
              </a:rPr>
              <a:t>2004</a:t>
            </a:r>
          </a:p>
          <a:p>
            <a:endParaRPr lang="sr-Latn-RS" sz="2400" b="1" dirty="0" smtClean="0">
              <a:solidFill>
                <a:srgbClr val="2E672B"/>
              </a:solidFill>
            </a:endParaRPr>
          </a:p>
          <a:p>
            <a:r>
              <a:rPr lang="sr-Latn-RS" sz="2400" b="1" dirty="0" smtClean="0">
                <a:solidFill>
                  <a:srgbClr val="2E672B"/>
                </a:solidFill>
              </a:rPr>
              <a:t>2009</a:t>
            </a:r>
          </a:p>
          <a:p>
            <a:endParaRPr lang="sr-Latn-RS" sz="2400" b="1" dirty="0" smtClean="0">
              <a:solidFill>
                <a:srgbClr val="2E672B"/>
              </a:solidFill>
            </a:endParaRPr>
          </a:p>
          <a:p>
            <a:r>
              <a:rPr lang="sr-Latn-RS" sz="2400" b="1" dirty="0" smtClean="0">
                <a:solidFill>
                  <a:srgbClr val="2E672B"/>
                </a:solidFill>
              </a:rPr>
              <a:t>2010</a:t>
            </a:r>
          </a:p>
          <a:p>
            <a:endParaRPr lang="sr-Latn-RS" sz="2400" dirty="0" smtClean="0">
              <a:solidFill>
                <a:srgbClr val="2E672B"/>
              </a:solidFill>
            </a:endParaRPr>
          </a:p>
          <a:p>
            <a:r>
              <a:rPr lang="sr-Latn-RS" sz="2400" b="1" dirty="0" smtClean="0">
                <a:solidFill>
                  <a:srgbClr val="2E672B"/>
                </a:solidFill>
              </a:rPr>
              <a:t>2013</a:t>
            </a:r>
            <a:endParaRPr lang="en-US" sz="2400" b="1" dirty="0">
              <a:solidFill>
                <a:srgbClr val="2E672B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57364"/>
            <a:ext cx="3400420" cy="4786346"/>
          </a:xfrm>
        </p:spPr>
        <p:txBody>
          <a:bodyPr>
            <a:normAutofit fontScale="90000"/>
          </a:bodyPr>
          <a:lstStyle/>
          <a:p>
            <a:pPr algn="l"/>
            <a:r>
              <a:rPr lang="sr-Latn-ME" sz="2700" b="1" dirty="0" smtClean="0">
                <a:solidFill>
                  <a:srgbClr val="52A145"/>
                </a:solidFill>
                <a:latin typeface="Arial" pitchFamily="34" charset="0"/>
                <a:cs typeface="Arial" pitchFamily="34" charset="0"/>
              </a:rPr>
              <a:t>Finalni proizvodi </a:t>
            </a:r>
            <a:br>
              <a:rPr lang="sr-Latn-ME" sz="2700" b="1" dirty="0" smtClean="0">
                <a:solidFill>
                  <a:srgbClr val="52A145"/>
                </a:solidFill>
                <a:latin typeface="Arial" pitchFamily="34" charset="0"/>
                <a:cs typeface="Arial" pitchFamily="34" charset="0"/>
              </a:rPr>
            </a:br>
            <a:r>
              <a:rPr lang="sr-Latn-ME" sz="2700" b="1" dirty="0" smtClean="0">
                <a:solidFill>
                  <a:srgbClr val="52A145"/>
                </a:solidFill>
                <a:latin typeface="Arial" pitchFamily="34" charset="0"/>
                <a:cs typeface="Arial" pitchFamily="34" charset="0"/>
              </a:rPr>
              <a:t>reciklaže PET otpad</a:t>
            </a:r>
            <a:r>
              <a:rPr lang="en-US" sz="2700" b="1" dirty="0" smtClean="0">
                <a:solidFill>
                  <a:srgbClr val="52A145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sr-Latn-ME" sz="240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sr-Latn-ME" sz="240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</a:br>
            <a:r>
              <a:rPr lang="sr-Latn-ME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sr-Latn-ME" sz="2400" dirty="0" smtClean="0">
                <a:latin typeface="Arial" pitchFamily="34" charset="0"/>
                <a:cs typeface="Arial" pitchFamily="34" charset="0"/>
              </a:rPr>
            </a:br>
            <a:r>
              <a:rPr lang="sr-Latn-ME" sz="24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sr-Latn-ME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Poliestersko (PET) vlakno</a:t>
            </a:r>
            <a:br>
              <a:rPr lang="sr-Latn-ME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sr-Latn-ME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sr-Latn-ME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sr-Latn-ME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- Poliesterska (PET) traka za vezivanje</a:t>
            </a:r>
            <a:br>
              <a:rPr lang="sr-Latn-ME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sr-Latn-ME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sr-Latn-ME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sr-Latn-ME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- RPET  Reciklirani granulat PET-a </a:t>
            </a:r>
            <a:r>
              <a:rPr lang="sr-Latn-ME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sr-Latn-ME" sz="2400" dirty="0" smtClean="0">
                <a:latin typeface="Arial" pitchFamily="34" charset="0"/>
                <a:cs typeface="Arial" pitchFamily="34" charset="0"/>
              </a:rPr>
            </a:br>
            <a:r>
              <a:rPr lang="sr-Latn-ME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sr-Latn-ME" sz="2400" dirty="0" smtClean="0">
                <a:latin typeface="Arial" pitchFamily="34" charset="0"/>
                <a:cs typeface="Arial" pitchFamily="34" charset="0"/>
              </a:rPr>
            </a:b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greengrup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480" y="0"/>
            <a:ext cx="2062551" cy="1643050"/>
          </a:xfrm>
          <a:prstGeom prst="rect">
            <a:avLst/>
          </a:prstGeom>
        </p:spPr>
      </p:pic>
      <p:pic>
        <p:nvPicPr>
          <p:cNvPr id="6" name="Content Placeholder 5" descr="Grintech logo mali RG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214290"/>
            <a:ext cx="1214446" cy="1074855"/>
          </a:xfrm>
          <a:prstGeom prst="rect">
            <a:avLst/>
          </a:prstGeom>
          <a:effectLst>
            <a:reflection blurRad="6350" stA="52000" endA="300" endPos="35000" dir="5400000" sy="-100000" algn="bl" rotWithShape="0"/>
            <a:softEdge rad="12700"/>
          </a:effectLst>
        </p:spPr>
      </p:pic>
      <p:pic>
        <p:nvPicPr>
          <p:cNvPr id="8" name="Content Placeholder 7" descr="zadnjaaaaa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45193" y="0"/>
            <a:ext cx="5198807" cy="6858000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5720" y="1785926"/>
            <a:ext cx="5143536" cy="4500594"/>
          </a:xfrm>
          <a:prstGeom prst="rect">
            <a:avLst/>
          </a:prstGeom>
          <a:solidFill>
            <a:srgbClr val="71BC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7920880" cy="864096"/>
          </a:xfrm>
        </p:spPr>
        <p:txBody>
          <a:bodyPr>
            <a:normAutofit fontScale="90000"/>
          </a:bodyPr>
          <a:lstStyle/>
          <a:p>
            <a:r>
              <a:rPr lang="sr-Latn-RS" sz="2800" b="1" dirty="0" smtClean="0">
                <a:latin typeface="Arial" pitchFamily="34" charset="0"/>
                <a:cs typeface="Arial" pitchFamily="34" charset="0"/>
              </a:rPr>
              <a:t>Greentech D.O.O. Novi Sad</a:t>
            </a:r>
            <a:br>
              <a:rPr lang="sr-Latn-RS" sz="2800" b="1" dirty="0" smtClean="0">
                <a:latin typeface="Arial" pitchFamily="34" charset="0"/>
                <a:cs typeface="Arial" pitchFamily="34" charset="0"/>
              </a:rPr>
            </a:br>
            <a:r>
              <a:rPr lang="en-US" sz="2800" b="1" dirty="0" smtClean="0">
                <a:solidFill>
                  <a:srgbClr val="52A145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sr-Latn-RS" sz="2800" b="1" dirty="0" smtClean="0">
                <a:solidFill>
                  <a:srgbClr val="52A145"/>
                </a:solidFill>
                <a:latin typeface="Arial" pitchFamily="34" charset="0"/>
                <a:cs typeface="Arial" pitchFamily="34" charset="0"/>
              </a:rPr>
              <a:t>eciklaža ambalažnog PET otpada</a:t>
            </a:r>
            <a:endParaRPr lang="en-US" sz="2800" b="1" dirty="0">
              <a:solidFill>
                <a:srgbClr val="52A14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857364"/>
            <a:ext cx="6786610" cy="4717172"/>
          </a:xfrm>
          <a:solidFill>
            <a:srgbClr val="52A145"/>
          </a:solidFill>
        </p:spPr>
        <p:txBody>
          <a:bodyPr/>
          <a:lstStyle/>
          <a:p>
            <a:pPr>
              <a:defRPr/>
            </a:pP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Direkcija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sr-Latn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Bul. Kralja Petra I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sr-Latn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br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r-Latn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</a:t>
            </a:r>
          </a:p>
          <a:p>
            <a:pPr>
              <a:buNone/>
              <a:defRPr/>
            </a:pP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r-Latn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sr-Latn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ovi 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Sad</a:t>
            </a:r>
            <a:r>
              <a:rPr lang="sr-Latn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Srbija</a:t>
            </a:r>
          </a:p>
          <a:p>
            <a:pPr>
              <a:defRPr/>
            </a:pP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Fabrika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endParaRPr lang="sr-Latn-RS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  <a:defRPr/>
            </a:pPr>
            <a:r>
              <a:rPr lang="sr-Latn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Mladenovo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</a:t>
            </a:r>
            <a:r>
              <a:rPr lang="sl-SI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č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ka </a:t>
            </a:r>
            <a:r>
              <a:rPr lang="en-US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Palanka</a:t>
            </a:r>
            <a:endParaRPr lang="sr-Latn-RS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Datum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osnivanja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endParaRPr lang="sr-Latn-RS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  <a:defRPr/>
            </a:pPr>
            <a:r>
              <a:rPr lang="sr-Latn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a</a:t>
            </a:r>
            <a:r>
              <a:rPr lang="en-US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vgust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2005</a:t>
            </a:r>
            <a:r>
              <a:rPr lang="sr-Latn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sr-Latn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odine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sr-Latn-RS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Prozvodni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kapacitet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sr-Latn-RS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  <a:defRPr/>
            </a:pPr>
            <a:r>
              <a:rPr lang="sr-Latn-C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9.000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 / </a:t>
            </a:r>
            <a:r>
              <a:rPr lang="sr-Latn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godišnje</a:t>
            </a:r>
          </a:p>
          <a:p>
            <a:pPr>
              <a:defRPr/>
            </a:pP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Investicija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sr-Latn-C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r-Latn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milion</a:t>
            </a:r>
            <a:r>
              <a:rPr lang="sr-Latn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</a:t>
            </a:r>
            <a:r>
              <a:rPr lang="sr-Latn-C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UR</a:t>
            </a:r>
          </a:p>
          <a:p>
            <a:pPr>
              <a:defRPr/>
            </a:pPr>
            <a:r>
              <a:rPr lang="sr-Latn-C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Broj radnika: 49</a:t>
            </a:r>
          </a:p>
          <a:p>
            <a:pPr>
              <a:buNone/>
              <a:defRPr/>
            </a:pPr>
            <a:endParaRPr lang="sr-Latn-CS" sz="2000" b="1" dirty="0" smtClean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sr-Latn-RS" sz="2400" dirty="0" smtClean="0">
              <a:solidFill>
                <a:srgbClr val="003300"/>
              </a:solidFill>
              <a:latin typeface="Calibri" pitchFamily="34" charset="0"/>
              <a:cs typeface="Calibri" pitchFamily="34" charset="0"/>
            </a:endParaRPr>
          </a:p>
          <a:p>
            <a:endParaRPr lang="en-US" dirty="0"/>
          </a:p>
        </p:txBody>
      </p:sp>
      <p:pic>
        <p:nvPicPr>
          <p:cNvPr id="5" name="Picture 4" descr="pogon unut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8595" y="1785926"/>
            <a:ext cx="3742561" cy="2426982"/>
          </a:xfrm>
          <a:prstGeom prst="rect">
            <a:avLst/>
          </a:prstGeom>
        </p:spPr>
      </p:pic>
      <p:pic>
        <p:nvPicPr>
          <p:cNvPr id="6" name="Picture 5" descr="pogon spolj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64696" y="4071942"/>
            <a:ext cx="3736460" cy="2500330"/>
          </a:xfrm>
          <a:prstGeom prst="rect">
            <a:avLst/>
          </a:prstGeom>
        </p:spPr>
      </p:pic>
      <p:pic>
        <p:nvPicPr>
          <p:cNvPr id="7" name="Content Placeholder 5" descr="Grintech logo mali RGB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9520" y="155990"/>
            <a:ext cx="1357322" cy="1201308"/>
          </a:xfrm>
          <a:prstGeom prst="rect">
            <a:avLst/>
          </a:prstGeom>
          <a:effectLst>
            <a:reflection blurRad="6350" stA="52000" endA="300" endPos="35000" dir="5400000" sy="-100000" algn="bl" rotWithShape="0"/>
            <a:softEdge rad="127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42918"/>
          </a:xfrm>
          <a:prstGeom prst="rect">
            <a:avLst/>
          </a:prstGeom>
          <a:solidFill>
            <a:srgbClr val="52A145"/>
          </a:solidFill>
          <a:ln>
            <a:solidFill>
              <a:srgbClr val="52A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/>
          </a:bodyPr>
          <a:lstStyle/>
          <a:p>
            <a:r>
              <a:rPr lang="sr-Latn-RS" sz="3200" b="1" dirty="0" smtClean="0">
                <a:solidFill>
                  <a:schemeClr val="bg1"/>
                </a:solidFill>
              </a:rPr>
              <a:t>Nova investicija Greentecha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785794"/>
            <a:ext cx="8643998" cy="5072099"/>
          </a:xfrm>
        </p:spPr>
        <p:txBody>
          <a:bodyPr>
            <a:noAutofit/>
          </a:bodyPr>
          <a:lstStyle/>
          <a:p>
            <a:r>
              <a:rPr lang="sr-Latn-RS" sz="2300" b="1" dirty="0" smtClean="0"/>
              <a:t>I faza investicije: </a:t>
            </a:r>
            <a:r>
              <a:rPr lang="sr-Latn-RS" sz="2300" dirty="0" smtClean="0"/>
              <a:t>L</a:t>
            </a:r>
            <a:r>
              <a:rPr lang="en-US" sz="2300" dirty="0" err="1" smtClean="0"/>
              <a:t>inij</a:t>
            </a:r>
            <a:r>
              <a:rPr lang="sr-Latn-RS" sz="2300" dirty="0" smtClean="0"/>
              <a:t>a</a:t>
            </a:r>
            <a:r>
              <a:rPr lang="en-US" sz="2300" dirty="0" smtClean="0"/>
              <a:t> </a:t>
            </a:r>
            <a:r>
              <a:rPr lang="en-US" sz="2300" dirty="0" err="1" smtClean="0"/>
              <a:t>za</a:t>
            </a:r>
            <a:r>
              <a:rPr lang="en-US" sz="2300" dirty="0" smtClean="0"/>
              <a:t> </a:t>
            </a:r>
            <a:r>
              <a:rPr lang="en-US" sz="2300" dirty="0" err="1" smtClean="0"/>
              <a:t>vruće</a:t>
            </a:r>
            <a:r>
              <a:rPr lang="en-US" sz="2300" dirty="0" smtClean="0"/>
              <a:t> </a:t>
            </a:r>
            <a:r>
              <a:rPr lang="en-US" sz="2300" dirty="0" err="1" smtClean="0"/>
              <a:t>pranje</a:t>
            </a:r>
            <a:r>
              <a:rPr lang="en-US" sz="2300" dirty="0" smtClean="0"/>
              <a:t> PET </a:t>
            </a:r>
            <a:r>
              <a:rPr lang="en-US" sz="2300" dirty="0" err="1" smtClean="0"/>
              <a:t>fleksa</a:t>
            </a:r>
            <a:r>
              <a:rPr lang="sr-Latn-RS" sz="2300" dirty="0" smtClean="0"/>
              <a:t> Sorema - Italija i n</a:t>
            </a:r>
            <a:r>
              <a:rPr lang="en-US" sz="2300" dirty="0" err="1" smtClean="0"/>
              <a:t>ajsavremenije</a:t>
            </a:r>
            <a:r>
              <a:rPr lang="en-US" sz="2300" dirty="0" smtClean="0"/>
              <a:t> </a:t>
            </a:r>
            <a:r>
              <a:rPr lang="en-US" sz="2300" dirty="0" err="1" smtClean="0"/>
              <a:t>postrojenje</a:t>
            </a:r>
            <a:r>
              <a:rPr lang="en-US" sz="2300" dirty="0" smtClean="0"/>
              <a:t> </a:t>
            </a:r>
            <a:r>
              <a:rPr lang="en-US" sz="2300" dirty="0" err="1" smtClean="0"/>
              <a:t>za</a:t>
            </a:r>
            <a:r>
              <a:rPr lang="en-US" sz="2300" dirty="0" smtClean="0"/>
              <a:t> </a:t>
            </a:r>
            <a:r>
              <a:rPr lang="en-US" sz="2300" dirty="0" err="1" smtClean="0"/>
              <a:t>tretman</a:t>
            </a:r>
            <a:r>
              <a:rPr lang="en-US" sz="2300" dirty="0" smtClean="0"/>
              <a:t> </a:t>
            </a:r>
            <a:r>
              <a:rPr lang="en-US" sz="2300" dirty="0" err="1" smtClean="0"/>
              <a:t>otpadnih</a:t>
            </a:r>
            <a:r>
              <a:rPr lang="en-US" sz="2300" dirty="0" smtClean="0"/>
              <a:t> </a:t>
            </a:r>
            <a:r>
              <a:rPr lang="en-US" sz="2300" dirty="0" err="1" smtClean="0"/>
              <a:t>voda</a:t>
            </a:r>
            <a:r>
              <a:rPr lang="sr-Latn-RS" sz="2300" dirty="0" smtClean="0"/>
              <a:t> i isparenja</a:t>
            </a:r>
            <a:r>
              <a:rPr lang="en-US" sz="2300" dirty="0" smtClean="0"/>
              <a:t>. </a:t>
            </a:r>
            <a:endParaRPr lang="sr-Latn-RS" sz="2300" dirty="0" smtClean="0"/>
          </a:p>
          <a:p>
            <a:r>
              <a:rPr lang="sr-Latn-RS" sz="2300" dirty="0" smtClean="0"/>
              <a:t>Završetak I faze u novembru 2013. god (vrednost 2,5 miliona EUR).</a:t>
            </a:r>
          </a:p>
          <a:p>
            <a:r>
              <a:rPr lang="sr-Latn-RS" sz="2300" dirty="0" smtClean="0"/>
              <a:t> </a:t>
            </a:r>
            <a:r>
              <a:rPr lang="sr-Latn-RS" sz="2300" b="1" dirty="0" smtClean="0"/>
              <a:t>II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faz</a:t>
            </a:r>
            <a:r>
              <a:rPr lang="sr-Latn-RS" sz="2300" b="1" dirty="0" smtClean="0"/>
              <a:t>a investicije:</a:t>
            </a:r>
            <a:r>
              <a:rPr lang="en-US" sz="2300" b="1" dirty="0" smtClean="0"/>
              <a:t> </a:t>
            </a:r>
            <a:r>
              <a:rPr lang="sr-Latn-RS" sz="2300" dirty="0" smtClean="0"/>
              <a:t>Vacurema “bottle to bottle” tehnologija</a:t>
            </a:r>
            <a:r>
              <a:rPr lang="en-US" sz="2300" dirty="0" smtClean="0"/>
              <a:t> </a:t>
            </a:r>
            <a:r>
              <a:rPr lang="sr-Latn-RS" sz="2300" dirty="0" smtClean="0"/>
              <a:t>za </a:t>
            </a:r>
            <a:r>
              <a:rPr lang="en-US" sz="2300" dirty="0" err="1" smtClean="0"/>
              <a:t>proizvodnj</a:t>
            </a:r>
            <a:r>
              <a:rPr lang="sr-Latn-RS" sz="2300" dirty="0" smtClean="0"/>
              <a:t>u</a:t>
            </a:r>
            <a:r>
              <a:rPr lang="en-US" sz="2300" dirty="0" smtClean="0"/>
              <a:t> R-PET </a:t>
            </a:r>
            <a:r>
              <a:rPr lang="en-US" sz="2300" dirty="0" err="1" smtClean="0"/>
              <a:t>granulata</a:t>
            </a:r>
            <a:r>
              <a:rPr lang="en-US" sz="2300" dirty="0" smtClean="0"/>
              <a:t>. </a:t>
            </a:r>
            <a:endParaRPr lang="sr-Latn-RS" sz="2300" dirty="0" smtClean="0"/>
          </a:p>
          <a:p>
            <a:r>
              <a:rPr lang="en-US" sz="2300" dirty="0" smtClean="0"/>
              <a:t> </a:t>
            </a:r>
            <a:r>
              <a:rPr lang="sr-Latn-RS" sz="2300" b="1" dirty="0" smtClean="0"/>
              <a:t>III</a:t>
            </a:r>
            <a:r>
              <a:rPr lang="en-US" sz="2300" b="1" dirty="0" smtClean="0"/>
              <a:t> </a:t>
            </a:r>
            <a:r>
              <a:rPr lang="sr-Latn-RS" sz="2300" b="1" dirty="0" smtClean="0"/>
              <a:t>faza investicije</a:t>
            </a:r>
            <a:r>
              <a:rPr lang="sr-Latn-RS" sz="2300" dirty="0" smtClean="0"/>
              <a:t>: Postrojenje za </a:t>
            </a:r>
            <a:r>
              <a:rPr lang="en-US" sz="2300" dirty="0" err="1" smtClean="0"/>
              <a:t>reciklažu</a:t>
            </a:r>
            <a:r>
              <a:rPr lang="en-US" sz="2300" dirty="0" smtClean="0"/>
              <a:t> </a:t>
            </a:r>
            <a:r>
              <a:rPr lang="en-US" sz="2300" dirty="0" err="1" smtClean="0"/>
              <a:t>polietilena</a:t>
            </a:r>
            <a:r>
              <a:rPr lang="en-US" sz="2300" dirty="0" smtClean="0"/>
              <a:t> </a:t>
            </a:r>
            <a:r>
              <a:rPr lang="en-US" sz="2300" dirty="0" err="1" smtClean="0"/>
              <a:t>i</a:t>
            </a:r>
            <a:r>
              <a:rPr lang="en-US" sz="2300" dirty="0" smtClean="0"/>
              <a:t> </a:t>
            </a:r>
            <a:r>
              <a:rPr lang="en-US" sz="2300" dirty="0" err="1" smtClean="0"/>
              <a:t>polipropilena</a:t>
            </a:r>
            <a:r>
              <a:rPr lang="sr-Latn-RS" sz="2300" dirty="0" smtClean="0"/>
              <a:t> do granulata.</a:t>
            </a:r>
          </a:p>
          <a:p>
            <a:r>
              <a:rPr lang="sr-Latn-RS" sz="2300" dirty="0" smtClean="0"/>
              <a:t>Završetak investicije u prvoj polovini 2014. godine, ukupna vrednost investicije 5 miliona eura.</a:t>
            </a:r>
            <a:r>
              <a:rPr lang="en-US" sz="2300" dirty="0" smtClean="0"/>
              <a:t> </a:t>
            </a:r>
            <a:r>
              <a:rPr lang="en-US" sz="2300" dirty="0" err="1" smtClean="0"/>
              <a:t>Broj</a:t>
            </a:r>
            <a:r>
              <a:rPr lang="en-US" sz="2300" dirty="0" smtClean="0"/>
              <a:t> </a:t>
            </a:r>
            <a:r>
              <a:rPr lang="en-US" sz="2300" dirty="0" err="1" smtClean="0"/>
              <a:t>zaposlenih</a:t>
            </a:r>
            <a:r>
              <a:rPr lang="en-US" sz="2300" dirty="0" smtClean="0"/>
              <a:t> 130.</a:t>
            </a:r>
            <a:endParaRPr lang="en-US" sz="2300" dirty="0"/>
          </a:p>
        </p:txBody>
      </p:sp>
      <p:pic>
        <p:nvPicPr>
          <p:cNvPr id="6" name="Picture 5" descr="hala oktoba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7950"/>
            <a:ext cx="9144000" cy="224005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ivnodrvoHORIZ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644954"/>
            <a:ext cx="9144000" cy="6213046"/>
          </a:xfr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1128690"/>
          </a:xfrm>
          <a:prstGeom prst="rect">
            <a:avLst/>
          </a:prstGeom>
          <a:solidFill>
            <a:srgbClr val="52A145"/>
          </a:solidFill>
          <a:ln>
            <a:solidFill>
              <a:srgbClr val="52A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0034" y="214290"/>
            <a:ext cx="864396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b="1" dirty="0" smtClean="0">
                <a:solidFill>
                  <a:schemeClr val="bg1"/>
                </a:solidFill>
              </a:rPr>
              <a:t>Prikaz stanja u industriji reciklaže plastičnog otpada</a:t>
            </a:r>
          </a:p>
          <a:p>
            <a:pPr algn="ctr"/>
            <a:r>
              <a:rPr lang="sr-Latn-RS" sz="2800" b="1" dirty="0" smtClean="0">
                <a:solidFill>
                  <a:schemeClr val="bg1"/>
                </a:solidFill>
              </a:rPr>
              <a:t> u Srbiji</a:t>
            </a:r>
            <a:endParaRPr lang="en-US" sz="2800" b="1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128690"/>
          </a:xfrm>
          <a:prstGeom prst="rect">
            <a:avLst/>
          </a:prstGeom>
          <a:solidFill>
            <a:srgbClr val="52A145"/>
          </a:solidFill>
          <a:ln>
            <a:solidFill>
              <a:srgbClr val="52A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00132"/>
          </a:xfrm>
        </p:spPr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</a:rPr>
              <a:t>Koli</a:t>
            </a:r>
            <a:r>
              <a:rPr lang="sr-Latn-RS" sz="2800" b="1" dirty="0" smtClean="0">
                <a:solidFill>
                  <a:schemeClr val="bg1"/>
                </a:solidFill>
              </a:rPr>
              <a:t>čine plasirane i reciklirane PET ambalaže u hiljadama tonama na tržištu Srbije u 2012. godini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57158" y="1600200"/>
          <a:ext cx="8429684" cy="4472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/>
          <p:nvPr/>
        </p:nvSpPr>
        <p:spPr>
          <a:xfrm>
            <a:off x="642910" y="6000768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 smtClean="0"/>
              <a:t>* Procena na bazi izveštaja Carine o količini izvoza PET fleksa od 10.270 tona.</a:t>
            </a:r>
            <a:endParaRPr lang="en-US" dirty="0"/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1214422"/>
          </a:xfrm>
          <a:prstGeom prst="rect">
            <a:avLst/>
          </a:prstGeom>
          <a:solidFill>
            <a:srgbClr val="52A145"/>
          </a:solidFill>
          <a:ln>
            <a:solidFill>
              <a:srgbClr val="52A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917596"/>
          </a:xfrm>
        </p:spPr>
        <p:txBody>
          <a:bodyPr>
            <a:noAutofit/>
          </a:bodyPr>
          <a:lstStyle/>
          <a:p>
            <a:r>
              <a:rPr lang="sr-Latn-RS" sz="2400" b="1" dirty="0" smtClean="0">
                <a:solidFill>
                  <a:schemeClr val="bg1"/>
                </a:solidFill>
              </a:rPr>
              <a:t>Procentualni prikaz reciklaže PET ambalaže u 2012. godini u odnosu na plasirane količine na tržištu Srbije</a:t>
            </a:r>
            <a:r>
              <a:rPr lang="sr-Latn-RS" sz="3200" b="1" dirty="0" smtClean="0">
                <a:solidFill>
                  <a:srgbClr val="52A145"/>
                </a:solidFill>
              </a:rPr>
              <a:t/>
            </a:r>
            <a:br>
              <a:rPr lang="sr-Latn-RS" sz="3200" b="1" dirty="0" smtClean="0">
                <a:solidFill>
                  <a:srgbClr val="52A145"/>
                </a:solidFill>
              </a:rPr>
            </a:br>
            <a:endParaRPr lang="en-US" sz="3200" b="1" dirty="0">
              <a:solidFill>
                <a:srgbClr val="52A145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0" y="1214422"/>
          <a:ext cx="9144000" cy="5643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3213</TotalTime>
  <Words>443</Words>
  <Application>Microsoft Office PowerPoint</Application>
  <PresentationFormat>On-screen Show (4:3)</PresentationFormat>
  <Paragraphs>151</Paragraphs>
  <Slides>19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Slide 1</vt:lpstr>
      <vt:lpstr>         </vt:lpstr>
      <vt:lpstr>Slide 3</vt:lpstr>
      <vt:lpstr>Finalni proizvodi  reciklaže PET otpada  - Poliestersko (PET) vlakno  - Poliesterska (PET) traka za vezivanje  - RPET  Reciklirani granulat PET-a   </vt:lpstr>
      <vt:lpstr>Greentech D.O.O. Novi Sad Reciklaža ambalažnog PET otpada</vt:lpstr>
      <vt:lpstr>Nova investicija Greentecha</vt:lpstr>
      <vt:lpstr>Slide 7</vt:lpstr>
      <vt:lpstr>Količine plasirane i reciklirane PET ambalaže u hiljadama tonama na tržištu Srbije u 2012. godini</vt:lpstr>
      <vt:lpstr>Procentualni prikaz reciklaže PET ambalaže u 2012. godini u odnosu na plasirane količine na tržištu Srbije </vt:lpstr>
      <vt:lpstr>Prikaz izvoza reciklirane PET ambalaže po zemljama  u 2012. godini</vt:lpstr>
      <vt:lpstr>Prikaz izvoza reciklirane PET ambalaže po zemljama  u 2013. godini zaključno sa VII mesecom</vt:lpstr>
      <vt:lpstr> Kapacitet industrije reciklaže PET ambalaže u Srbiji </vt:lpstr>
      <vt:lpstr>Količine plasirane i reciklirane ostale plastike u hiljadama tonama na tržištu Srbije u 2012. godini</vt:lpstr>
      <vt:lpstr>Procentualni prikaz reciklaže PET ambalaže u 2012. godini u odnosu na plasirane količine na tržištu Srbije </vt:lpstr>
      <vt:lpstr>Nacionalni ciljevi u Republici Srbiji</vt:lpstr>
      <vt:lpstr>Slide 16</vt:lpstr>
      <vt:lpstr>Grafikon procenutalnog rasta nacionalnih ciljeva</vt:lpstr>
      <vt:lpstr>Predlozi za unapređenje sistema sakupljanja i reciklaže ambalažnog otpada 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Reciklaža plastike u službi razvoja zelene ekonomije u Srbiji</dc:title>
  <dc:creator>komp</dc:creator>
  <cp:lastModifiedBy>Korisnik</cp:lastModifiedBy>
  <cp:revision>250</cp:revision>
  <dcterms:created xsi:type="dcterms:W3CDTF">2012-05-17T18:18:45Z</dcterms:created>
  <dcterms:modified xsi:type="dcterms:W3CDTF">2013-10-08T19:10:25Z</dcterms:modified>
</cp:coreProperties>
</file>