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C155283-3053-4AF3-8AA7-3E2936253CC3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1945E15-C89D-4BC3-A8FD-555C2D33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38472" indent="-284028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136110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90554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2044999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499443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953887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408331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862775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46DC06-8075-4952-B7E2-7EF93E5A5C5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062" y="4422256"/>
            <a:ext cx="5645141" cy="41891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38472" indent="-284028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136110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90554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2044999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499443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953887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408331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862775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9266FAA-2F01-4FD9-B6A7-978DD5894FE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062" y="4422256"/>
            <a:ext cx="5645141" cy="41891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38472" indent="-284028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136110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90554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2044999" indent="-227222" defTabSz="924667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499443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953887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408331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862775" indent="-227222" defTabSz="92466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4A95DC7-CA38-4C89-8C7D-037EB83D91A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062" y="4422256"/>
            <a:ext cx="5645141" cy="41891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4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1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7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8E94-3070-4DF1-B30B-B59664FB7740}" type="datetimeFigureOut">
              <a:rPr lang="en-US" smtClean="0"/>
              <a:t>09.10.2013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A003-FF2E-42B2-8B10-2EC62696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ekopak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848600" cy="213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0C6148"/>
                </a:solidFill>
              </a:rPr>
              <a:t>Uloga</a:t>
            </a:r>
            <a:r>
              <a:rPr lang="en-US" sz="4000" b="1" kern="0" dirty="0">
                <a:solidFill>
                  <a:srgbClr val="0C6148"/>
                </a:solidFill>
              </a:rPr>
              <a:t> </a:t>
            </a:r>
            <a:r>
              <a:rPr lang="en-US" sz="4000" b="1" kern="0" dirty="0" err="1">
                <a:solidFill>
                  <a:srgbClr val="0C6148"/>
                </a:solidFill>
              </a:rPr>
              <a:t>operatera</a:t>
            </a:r>
            <a:r>
              <a:rPr lang="en-US" sz="4000" b="1" kern="0" dirty="0">
                <a:solidFill>
                  <a:srgbClr val="0C6148"/>
                </a:solidFill>
              </a:rPr>
              <a:t> </a:t>
            </a:r>
            <a:r>
              <a:rPr lang="en-US" sz="4000" b="1" kern="0" dirty="0" err="1">
                <a:solidFill>
                  <a:srgbClr val="0C6148"/>
                </a:solidFill>
              </a:rPr>
              <a:t>sistema</a:t>
            </a:r>
            <a:r>
              <a:rPr lang="en-US" sz="4000" b="1" kern="0" dirty="0">
                <a:solidFill>
                  <a:srgbClr val="0C6148"/>
                </a:solidFill>
              </a:rPr>
              <a:t> u </a:t>
            </a:r>
            <a:r>
              <a:rPr lang="en-US" sz="4000" b="1" kern="0" dirty="0" err="1">
                <a:solidFill>
                  <a:srgbClr val="0C6148"/>
                </a:solidFill>
              </a:rPr>
              <a:t>unapre</a:t>
            </a:r>
            <a:r>
              <a:rPr lang="sr-Latn-RS" sz="4000" b="1" kern="0" dirty="0">
                <a:solidFill>
                  <a:srgbClr val="0C6148"/>
                </a:solidFill>
              </a:rPr>
              <a:t>đenju reciklaže ambalažnog otpada</a:t>
            </a:r>
            <a:endParaRPr lang="en-US" sz="4000" b="1" kern="0" dirty="0">
              <a:solidFill>
                <a:srgbClr val="0C614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7391400" cy="457200"/>
          </a:xfrm>
        </p:spPr>
        <p:txBody>
          <a:bodyPr>
            <a:noAutofit/>
          </a:bodyPr>
          <a:lstStyle/>
          <a:p>
            <a:pPr algn="r"/>
            <a:r>
              <a:rPr lang="sr-Latn-R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Violeta Belanović Kokir, GM Sekopak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sr-Latn-R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Ecofair, Beograd, 9.10.2013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274763"/>
            <a:ext cx="8991600" cy="1697037"/>
          </a:xfrm>
        </p:spPr>
        <p:txBody>
          <a:bodyPr>
            <a:normAutofit/>
          </a:bodyPr>
          <a:lstStyle/>
          <a:p>
            <a:pPr marL="0" algn="just" eaLnBrk="1" hangingPunct="1">
              <a:buFont typeface="Verdana" pitchFamily="34" charset="0"/>
              <a:buNone/>
            </a:pPr>
            <a:r>
              <a:rPr lang="sr-Latn-CS" sz="1600" dirty="0" smtClean="0"/>
              <a:t>Narodna skupština Republike Srbije </a:t>
            </a:r>
            <a:r>
              <a:rPr lang="en-US" sz="1600" dirty="0" err="1" smtClean="0"/>
              <a:t>maja</a:t>
            </a:r>
            <a:r>
              <a:rPr lang="sr-Latn-CS" sz="1600" dirty="0" smtClean="0"/>
              <a:t> </a:t>
            </a:r>
            <a:r>
              <a:rPr lang="en-US" sz="1600" dirty="0" smtClean="0"/>
              <a:t>2009.</a:t>
            </a:r>
            <a:r>
              <a:rPr lang="sr-Latn-CS" sz="1600" dirty="0" smtClean="0"/>
              <a:t> </a:t>
            </a:r>
            <a:r>
              <a:rPr lang="en-US" sz="1600" dirty="0" err="1" smtClean="0"/>
              <a:t>godine</a:t>
            </a:r>
            <a:r>
              <a:rPr lang="sr-Latn-CS" sz="1600" dirty="0" smtClean="0"/>
              <a:t> usvojila </a:t>
            </a:r>
            <a:r>
              <a:rPr lang="en-US" sz="1600" dirty="0" smtClean="0"/>
              <a:t>je </a:t>
            </a:r>
            <a:r>
              <a:rPr lang="sr-Latn-CS" sz="1600" b="1" i="1" dirty="0" smtClean="0"/>
              <a:t>Zakon o ambalaži i ambalažnom otpadu</a:t>
            </a:r>
            <a:r>
              <a:rPr lang="sr-Latn-CS" sz="1600" dirty="0" smtClean="0"/>
              <a:t>. Paralelno Ministarstvo životne sredine i prostornog planiranja izradilo je dodatnu regulativu kojom se omogućuje implementacija </a:t>
            </a:r>
            <a:r>
              <a:rPr lang="en-US" sz="1600" dirty="0" err="1" smtClean="0"/>
              <a:t>ovog</a:t>
            </a:r>
            <a:r>
              <a:rPr lang="en-US" sz="1600" dirty="0" smtClean="0"/>
              <a:t> </a:t>
            </a:r>
            <a:r>
              <a:rPr lang="sr-Latn-CS" sz="1600" dirty="0" smtClean="0"/>
              <a:t>Zakona.</a:t>
            </a:r>
            <a:r>
              <a:rPr lang="en-US" sz="1600" dirty="0" smtClean="0"/>
              <a:t> </a:t>
            </a:r>
            <a:r>
              <a:rPr lang="sr-Latn-RS" sz="1600" dirty="0" smtClean="0"/>
              <a:t> </a:t>
            </a:r>
          </a:p>
          <a:p>
            <a:pPr marL="0" algn="just" eaLnBrk="1" hangingPunct="1">
              <a:buFont typeface="Verdana" pitchFamily="34" charset="0"/>
              <a:buNone/>
            </a:pPr>
            <a:r>
              <a:rPr lang="sr-Latn-CS" sz="1600" dirty="0" smtClean="0">
                <a:latin typeface="Calibri" pitchFamily="34" charset="0"/>
                <a:cs typeface="Calibri" pitchFamily="34" charset="0"/>
              </a:rPr>
              <a:t>Kao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jedna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od </a:t>
            </a:r>
            <a:r>
              <a:rPr lang="sr-Latn-CS" sz="1600" dirty="0" smtClean="0">
                <a:latin typeface="Calibri" pitchFamily="34" charset="0"/>
                <a:cs typeface="Calibri" pitchFamily="34" charset="0"/>
              </a:rPr>
              <a:t>najvažni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jih</a:t>
            </a:r>
            <a:r>
              <a:rPr lang="sr-Latn-CS" sz="1600" dirty="0" smtClean="0">
                <a:latin typeface="Calibri" pitchFamily="34" charset="0"/>
                <a:cs typeface="Calibri" pitchFamily="34" charset="0"/>
              </a:rPr>
              <a:t> izdvaja se usvojena </a:t>
            </a:r>
            <a:r>
              <a:rPr lang="en-US" sz="1600" b="1" i="1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sr-Latn-CS" sz="1600" b="1" i="1" dirty="0" smtClean="0">
                <a:latin typeface="Calibri" pitchFamily="34" charset="0"/>
                <a:cs typeface="Calibri" pitchFamily="34" charset="0"/>
              </a:rPr>
              <a:t>redba o utvrđivanju plana smanjenja ambalažnog otpada za period od</a:t>
            </a:r>
            <a:r>
              <a:rPr lang="pl-PL" sz="1600" b="1" i="1" dirty="0" smtClean="0">
                <a:latin typeface="Calibri" pitchFamily="34" charset="0"/>
                <a:cs typeface="Calibri" pitchFamily="34" charset="0"/>
              </a:rPr>
              <a:t> 2010. do 2014. godine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.,</a:t>
            </a:r>
            <a:r>
              <a:rPr lang="sr-Latn-CS" sz="1600" dirty="0" smtClean="0">
                <a:latin typeface="Calibri" pitchFamily="34" charset="0"/>
                <a:cs typeface="Calibri" pitchFamily="34" charset="0"/>
              </a:rPr>
              <a:t> kojom se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utvrđuju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nacionalni ciljevi upravljanja ambalažom i ambalažnim otpadom</a:t>
            </a:r>
            <a:r>
              <a:rPr lang="sr-Latn-CS" sz="1600" dirty="0" smtClean="0">
                <a:latin typeface="Calibri" pitchFamily="34" charset="0"/>
                <a:cs typeface="Calibri" pitchFamily="34" charset="0"/>
              </a:rPr>
              <a:t> (u odnosu na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ponovno iskorišćenje i reciklažu ambalažnog otpada</a:t>
            </a:r>
            <a:r>
              <a:rPr lang="sr-Latn-CS" sz="16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16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8975" y="0"/>
            <a:ext cx="820896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Latn-CS" sz="4000" b="1" kern="0" dirty="0" smtClean="0">
                <a:solidFill>
                  <a:srgbClr val="0C6148"/>
                </a:solidFill>
                <a:latin typeface="+mj-lt"/>
                <a:ea typeface="+mj-ea"/>
                <a:cs typeface="+mj-cs"/>
              </a:rPr>
              <a:t>Zakonska regulativa</a:t>
            </a:r>
            <a:endParaRPr lang="en-US" sz="4000" b="1" kern="0" dirty="0">
              <a:solidFill>
                <a:srgbClr val="0C614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54413" y="763588"/>
            <a:ext cx="2478087" cy="4302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sr-Latn-CS" b="1" dirty="0">
                <a:solidFill>
                  <a:srgbClr val="595959"/>
                </a:solidFill>
                <a:latin typeface="+mn-lt"/>
              </a:rPr>
              <a:t>Nacionalni ciljevi</a:t>
            </a:r>
            <a:endParaRPr lang="en-US" b="1" dirty="0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3383280"/>
            <a:ext cx="6937619" cy="33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0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112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3062" y="1274763"/>
            <a:ext cx="8389937" cy="3906837"/>
          </a:xfrm>
        </p:spPr>
        <p:txBody>
          <a:bodyPr/>
          <a:lstStyle/>
          <a:p>
            <a:pPr marL="0" algn="just" eaLnBrk="1" hangingPunct="1">
              <a:spcBef>
                <a:spcPct val="25000"/>
              </a:spcBef>
            </a:pPr>
            <a:r>
              <a:rPr lang="sr-Latn-CS" sz="1600" dirty="0" smtClean="0"/>
              <a:t>Zajednička organizacija više osnivača (proizvođača, uvoznika, pakera/punioca i isporučioca),</a:t>
            </a:r>
          </a:p>
          <a:p>
            <a:pPr marL="0" indent="0" algn="just" eaLnBrk="1" hangingPunct="1">
              <a:spcBef>
                <a:spcPct val="25000"/>
              </a:spcBef>
              <a:buNone/>
            </a:pPr>
            <a:endParaRPr lang="sr-Latn-CS" sz="1600" dirty="0" smtClean="0"/>
          </a:p>
          <a:p>
            <a:pPr marL="0" algn="just" eaLnBrk="1" hangingPunct="1">
              <a:spcBef>
                <a:spcPct val="25000"/>
              </a:spcBef>
            </a:pPr>
            <a:r>
              <a:rPr lang="sr-Latn-CS" sz="1600" dirty="0" smtClean="0"/>
              <a:t>Osnovan da u ime svojih klijenata organizuje ispunjavanje obaveza vezanih za upravljanje ambalažnim otpadom, </a:t>
            </a:r>
          </a:p>
          <a:p>
            <a:pPr marL="0" indent="0" algn="just" eaLnBrk="1" hangingPunct="1">
              <a:spcBef>
                <a:spcPct val="25000"/>
              </a:spcBef>
              <a:buNone/>
            </a:pPr>
            <a:endParaRPr lang="sr-Latn-CS" sz="1600" dirty="0" smtClean="0"/>
          </a:p>
          <a:p>
            <a:pPr marL="0" algn="just" eaLnBrk="1" hangingPunct="1">
              <a:spcBef>
                <a:spcPct val="25000"/>
              </a:spcBef>
            </a:pPr>
            <a:r>
              <a:rPr lang="sr-Latn-CS" sz="1600" dirty="0" smtClean="0"/>
              <a:t>Jednak tretman prema svim klijentima, a naročito jednake nadoknade za upravljanje ambalažnim otpadom (po pojedinim vrstama) za sve klijente bez obzira na veličinu i status klijenta (osnivač ili ne)</a:t>
            </a:r>
            <a:r>
              <a:rPr lang="en-US" sz="1600" dirty="0" smtClean="0"/>
              <a:t>,</a:t>
            </a:r>
            <a:endParaRPr lang="sr-Latn-RS" sz="1600" dirty="0" smtClean="0"/>
          </a:p>
          <a:p>
            <a:pPr marL="0" indent="0" algn="just" eaLnBrk="1" hangingPunct="1">
              <a:spcBef>
                <a:spcPct val="25000"/>
              </a:spcBef>
              <a:buNone/>
            </a:pPr>
            <a:endParaRPr lang="sr-Latn-RS" sz="1600" dirty="0" smtClean="0"/>
          </a:p>
          <a:p>
            <a:pPr marL="0" algn="just">
              <a:spcBef>
                <a:spcPct val="25000"/>
              </a:spcBef>
            </a:pPr>
            <a:r>
              <a:rPr lang="sr-Latn-CS" sz="1600" dirty="0" smtClean="0"/>
              <a:t>Posluje po neprofitnom principu, </a:t>
            </a:r>
          </a:p>
          <a:p>
            <a:pPr marL="0" indent="0" algn="just">
              <a:spcBef>
                <a:spcPct val="25000"/>
              </a:spcBef>
              <a:buNone/>
            </a:pPr>
            <a:endParaRPr lang="sr-Latn-CS" sz="1600" dirty="0" smtClean="0"/>
          </a:p>
          <a:p>
            <a:pPr marL="0" algn="just">
              <a:spcBef>
                <a:spcPct val="25000"/>
              </a:spcBef>
            </a:pPr>
            <a:r>
              <a:rPr lang="sr-Latn-CS" sz="1600" dirty="0" smtClean="0"/>
              <a:t>Direktno organizuje sakupljanje AO uz pomoć svojih partnera - opština, komunalnih preduzeća i drugih preduzeća i preduzetnika za sakupljanje, reciklažu i energetsko iskorišćenje.</a:t>
            </a:r>
            <a:endParaRPr lang="sr-Latn-CS" sz="2200" dirty="0" smtClean="0">
              <a:solidFill>
                <a:srgbClr val="0033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9288" y="-80963"/>
            <a:ext cx="820896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Latn-CS" sz="4000" b="1" kern="0" dirty="0">
                <a:solidFill>
                  <a:srgbClr val="0C6148"/>
                </a:solidFill>
                <a:latin typeface="+mj-lt"/>
                <a:ea typeface="+mj-ea"/>
                <a:cs typeface="+mj-cs"/>
              </a:rPr>
              <a:t> Operater sistema</a:t>
            </a:r>
            <a:endParaRPr lang="en-US" sz="4000" b="1" kern="0" dirty="0">
              <a:solidFill>
                <a:srgbClr val="0C614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2150" y="763588"/>
            <a:ext cx="3121025" cy="4302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sr-Latn-CS" b="1" dirty="0">
                <a:solidFill>
                  <a:srgbClr val="595959"/>
                </a:solidFill>
                <a:latin typeface="+mn-lt"/>
              </a:rPr>
              <a:t>Osnove karakteristike</a:t>
            </a:r>
            <a:endParaRPr lang="en-US" b="1" dirty="0">
              <a:solidFill>
                <a:srgbClr val="5959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53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42875"/>
            <a:ext cx="82089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Latn-CS" sz="4000" b="1" kern="0" dirty="0">
                <a:solidFill>
                  <a:srgbClr val="0C6148"/>
                </a:solidFill>
                <a:latin typeface="+mj-lt"/>
                <a:ea typeface="+mj-ea"/>
                <a:cs typeface="+mj-cs"/>
              </a:rPr>
              <a:t>Operater sistema</a:t>
            </a:r>
            <a:endParaRPr lang="en-US" sz="4000" b="1" kern="0" dirty="0">
              <a:solidFill>
                <a:srgbClr val="0C614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4" descr="PPP-Sekopak-BG-se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81063"/>
            <a:ext cx="78581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082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219200"/>
          </a:xfrm>
          <a:extLst/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C6148"/>
                </a:solidFill>
              </a:rPr>
              <a:t>Količine ambalažnog otpada na tržištu Republike Srbije 2010-2012 </a:t>
            </a:r>
            <a:endParaRPr lang="en-US" b="1" dirty="0" smtClean="0">
              <a:solidFill>
                <a:srgbClr val="0C614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57297"/>
              </p:ext>
            </p:extLst>
          </p:nvPr>
        </p:nvGraphicFramePr>
        <p:xfrm>
          <a:off x="1143000" y="1600200"/>
          <a:ext cx="6629400" cy="2692485"/>
        </p:xfrm>
        <a:graphic>
          <a:graphicData uri="http://schemas.openxmlformats.org/drawingml/2006/table">
            <a:tbl>
              <a:tblPr/>
              <a:tblGrid>
                <a:gridCol w="1955629"/>
                <a:gridCol w="851430"/>
                <a:gridCol w="621941"/>
                <a:gridCol w="992229"/>
                <a:gridCol w="780477"/>
                <a:gridCol w="851430"/>
                <a:gridCol w="576264"/>
              </a:tblGrid>
              <a:tr h="431133">
                <a:tc>
                  <a:txBody>
                    <a:bodyPr/>
                    <a:lstStyle/>
                    <a:p>
                      <a:pPr algn="l" fontAlgn="b"/>
                      <a:endParaRPr lang="sr-Latn-R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686"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Ukupno tržište AO (t</a:t>
                      </a:r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49"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Sekopak (t)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162,090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151,419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8149"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Ekostar Pak (t)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157,159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167,929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49"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Delta Pak (t)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15,007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17,353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679"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 tehno pak (t)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3,709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sr-Latn-R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38"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 sistemu(t</a:t>
                      </a:r>
                      <a:r>
                        <a:rPr lang="sr-Latn-R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296,000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334,256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340,410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502"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Van sistema (t</a:t>
                      </a:r>
                      <a:r>
                        <a:rPr lang="sr-Latn-R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154,000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85,744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59,590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r-Latn-R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472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 </a:t>
            </a:r>
            <a:r>
              <a:rPr lang="en-US" sz="1600" dirty="0" err="1" smtClean="0"/>
              <a:t>okviru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upravljana</a:t>
            </a:r>
            <a:r>
              <a:rPr lang="en-US" sz="1600" dirty="0" smtClean="0"/>
              <a:t> </a:t>
            </a:r>
            <a:r>
              <a:rPr lang="en-US" sz="1600" dirty="0" err="1" smtClean="0"/>
              <a:t>ambala</a:t>
            </a:r>
            <a:r>
              <a:rPr lang="sr-Latn-RS" sz="1600" dirty="0" smtClean="0"/>
              <a:t>žnim</a:t>
            </a:r>
            <a:r>
              <a:rPr lang="en-US" sz="1600" dirty="0" smtClean="0"/>
              <a:t> </a:t>
            </a:r>
            <a:r>
              <a:rPr lang="en-US" sz="1600" dirty="0" err="1" smtClean="0"/>
              <a:t>otpadom</a:t>
            </a:r>
            <a:r>
              <a:rPr lang="en-US" sz="1600" dirty="0" smtClean="0"/>
              <a:t> u </a:t>
            </a:r>
            <a:r>
              <a:rPr lang="en-US" sz="1600" dirty="0" err="1" smtClean="0"/>
              <a:t>periodu</a:t>
            </a:r>
            <a:r>
              <a:rPr lang="en-US" sz="1600" dirty="0" smtClean="0"/>
              <a:t> od 3 </a:t>
            </a:r>
            <a:r>
              <a:rPr lang="en-US" sz="1600" dirty="0" err="1" smtClean="0"/>
              <a:t>godine</a:t>
            </a:r>
            <a:r>
              <a:rPr lang="en-US" sz="1600" dirty="0" smtClean="0"/>
              <a:t> je </a:t>
            </a:r>
            <a:r>
              <a:rPr lang="en-US" sz="1600" dirty="0" err="1" smtClean="0"/>
              <a:t>sakupljeno</a:t>
            </a:r>
            <a:r>
              <a:rPr lang="en-US" sz="1600" dirty="0" smtClean="0"/>
              <a:t> i </a:t>
            </a:r>
            <a:r>
              <a:rPr lang="en-US" sz="1600" dirty="0" err="1" smtClean="0"/>
              <a:t>reciklirano</a:t>
            </a:r>
            <a:r>
              <a:rPr lang="en-US" sz="1600" dirty="0" smtClean="0"/>
              <a:t> 131.731 </a:t>
            </a:r>
            <a:r>
              <a:rPr lang="en-US" sz="1600" dirty="0" err="1" smtClean="0"/>
              <a:t>tona</a:t>
            </a:r>
            <a:r>
              <a:rPr lang="en-US" sz="1600" dirty="0" smtClean="0"/>
              <a:t>. 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9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47700" y="-63500"/>
            <a:ext cx="82677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sr-Latn-RS" sz="4000" b="1" dirty="0" smtClean="0">
                <a:solidFill>
                  <a:srgbClr val="0C6148"/>
                </a:solidFill>
              </a:rPr>
              <a:t>Mapa sakupljača i reciklera AO</a:t>
            </a:r>
            <a:endParaRPr lang="en-US" sz="4000" b="1" dirty="0" smtClean="0">
              <a:solidFill>
                <a:srgbClr val="0C6148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16025"/>
            <a:ext cx="48879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34952"/>
              </p:ext>
            </p:extLst>
          </p:nvPr>
        </p:nvGraphicFramePr>
        <p:xfrm>
          <a:off x="642938" y="1516063"/>
          <a:ext cx="8424862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5" imgW="4381560" imgH="1723935" progId="Excel.Sheet.8">
                  <p:embed/>
                </p:oleObj>
              </mc:Choice>
              <mc:Fallback>
                <p:oleObj name="Worksheet" r:id="rId5" imgW="4381560" imgH="1723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516063"/>
                        <a:ext cx="8424862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1" y="76200"/>
            <a:ext cx="8534400" cy="1066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RS" sz="4000" b="1" kern="0" dirty="0">
                <a:solidFill>
                  <a:srgbClr val="0C6148"/>
                </a:solidFill>
                <a:latin typeface="+mj-lt"/>
              </a:rPr>
              <a:t>Reciklažni kapaciteti u Republici Srbiji</a:t>
            </a:r>
            <a:endParaRPr lang="en-US" sz="4000" b="1" kern="0" dirty="0">
              <a:solidFill>
                <a:srgbClr val="0C6148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" y="4843176"/>
            <a:ext cx="7696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1600" dirty="0" smtClean="0">
                <a:latin typeface="+mn-lt"/>
              </a:rPr>
              <a:t>*   Prerada </a:t>
            </a:r>
            <a:r>
              <a:rPr lang="sr-Latn-RS" sz="1600" dirty="0">
                <a:latin typeface="+mn-lt"/>
              </a:rPr>
              <a:t>do flekica i/ili regranulata uglavnom za izvoz</a:t>
            </a:r>
          </a:p>
          <a:p>
            <a:pPr>
              <a:defRPr/>
            </a:pPr>
            <a:r>
              <a:rPr lang="sr-Latn-RS" sz="1600" dirty="0" smtClean="0">
                <a:latin typeface="+mn-lt"/>
              </a:rPr>
              <a:t>** Fabrika </a:t>
            </a:r>
            <a:r>
              <a:rPr lang="sr-Latn-RS" sz="1600" dirty="0">
                <a:latin typeface="+mn-lt"/>
              </a:rPr>
              <a:t>u Paraćinu ne radi; Grejač vrši sortiranje po boji i izvozi 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6217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rgbClr val="0C6148"/>
                </a:solidFill>
              </a:rPr>
              <a:t>Dalji koraci</a:t>
            </a:r>
            <a:endParaRPr lang="en-US" sz="4000" b="1" dirty="0">
              <a:solidFill>
                <a:srgbClr val="0C61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1600" b="1" dirty="0" smtClean="0"/>
              <a:t>Revizija postojeće zakonske regulative u delu definisanja obaveza svih učesnika u lancu sistema upravljanja AO</a:t>
            </a:r>
            <a:r>
              <a:rPr lang="en-US" sz="1600" b="1" dirty="0" smtClean="0"/>
              <a:t>,</a:t>
            </a:r>
            <a:endParaRPr lang="sr-Latn-RS" sz="1600" b="1" dirty="0" smtClean="0"/>
          </a:p>
          <a:p>
            <a:pPr marL="0" indent="0">
              <a:buNone/>
            </a:pPr>
            <a:endParaRPr lang="sr-Latn-RS" sz="1600" b="1" dirty="0" smtClean="0"/>
          </a:p>
          <a:p>
            <a:r>
              <a:rPr lang="sr-Latn-RS" sz="1600" b="1" dirty="0" smtClean="0"/>
              <a:t>Usvajanje Uredbe </a:t>
            </a:r>
            <a:r>
              <a:rPr lang="en-US" sz="1600" b="1" dirty="0" smtClean="0"/>
              <a:t>o </a:t>
            </a:r>
            <a:r>
              <a:rPr lang="en-US" sz="1600" b="1" dirty="0" err="1" smtClean="0"/>
              <a:t>utvr</a:t>
            </a:r>
            <a:r>
              <a:rPr lang="sr-Latn-RS" sz="1600" b="1" dirty="0" smtClean="0"/>
              <a:t>đivanju plana smanjenja ambalažnog otpada za period 2015 – 2019 sa  jasno definisanim nacionalnim ciljevima</a:t>
            </a:r>
            <a:r>
              <a:rPr lang="en-US" sz="1600" b="1" dirty="0" smtClean="0"/>
              <a:t>,</a:t>
            </a:r>
            <a:endParaRPr lang="sr-Latn-RS" sz="1600" b="1" dirty="0" smtClean="0"/>
          </a:p>
          <a:p>
            <a:endParaRPr lang="sr-Latn-RS" sz="1600" b="1" dirty="0" smtClean="0"/>
          </a:p>
          <a:p>
            <a:r>
              <a:rPr lang="sr-Latn-RS" sz="1600" b="1" dirty="0" smtClean="0"/>
              <a:t>Pojačan inspekcijski nadzor obvezničke industrije, operatera sistema, sakupljača i reciklera</a:t>
            </a:r>
            <a:r>
              <a:rPr lang="en-US" sz="1600" b="1" dirty="0" smtClean="0"/>
              <a:t>,</a:t>
            </a:r>
            <a:endParaRPr lang="sr-Latn-RS" sz="1600" b="1" dirty="0" smtClean="0"/>
          </a:p>
          <a:p>
            <a:pPr marL="0" indent="0">
              <a:buNone/>
            </a:pPr>
            <a:endParaRPr lang="sr-Latn-RS" sz="1600" b="1" dirty="0" smtClean="0"/>
          </a:p>
          <a:p>
            <a:r>
              <a:rPr lang="sr-Latn-RS" sz="1600" b="1" dirty="0" smtClean="0"/>
              <a:t>Podizanje kapaciteta sakupljanja komunalnog AO, kao jedinog izvora za moguće ostvarenje ciljeva Republike Srbije ispred EU</a:t>
            </a:r>
            <a:r>
              <a:rPr lang="en-US" sz="1600" b="1" dirty="0" smtClean="0"/>
              <a:t>,</a:t>
            </a:r>
            <a:endParaRPr lang="sr-Latn-RS" sz="1600" b="1" dirty="0" smtClean="0"/>
          </a:p>
          <a:p>
            <a:pPr marL="0" indent="0">
              <a:buNone/>
            </a:pPr>
            <a:endParaRPr lang="sr-Latn-RS" sz="1600" b="1" dirty="0" smtClean="0"/>
          </a:p>
          <a:p>
            <a:r>
              <a:rPr lang="sr-Latn-RS" sz="1600" b="1" dirty="0" smtClean="0"/>
              <a:t>Podizanje sakupljačkih sistema svih vrsta AO kako bi se postojeći reciklažni kapaciteti popunili i otvorili novi </a:t>
            </a:r>
            <a:r>
              <a:rPr lang="en-US" sz="1600" b="1" dirty="0" smtClean="0"/>
              <a:t>,</a:t>
            </a:r>
            <a:endParaRPr lang="sr-Latn-RS" sz="1600" b="1" dirty="0" smtClean="0"/>
          </a:p>
          <a:p>
            <a:pPr marL="0" indent="0">
              <a:buNone/>
            </a:pPr>
            <a:endParaRPr lang="sr-Latn-RS" sz="1600" b="1" dirty="0" smtClean="0"/>
          </a:p>
          <a:p>
            <a:r>
              <a:rPr lang="sr-Latn-RS" sz="1600" b="1" dirty="0" smtClean="0"/>
              <a:t>Pomeranje fokusa sakupljanja na sve vrste AO, a ne samo tržišno profitabilnih</a:t>
            </a:r>
            <a:r>
              <a:rPr lang="en-US" sz="1600" b="1" dirty="0" smtClean="0"/>
              <a:t>.</a:t>
            </a:r>
            <a:endParaRPr lang="sr-Latn-RS" sz="16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1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" y="0"/>
            <a:ext cx="9132627" cy="6858000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  <a:extLst/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600" b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</a:rPr>
              <a:t>Hvala na pažnji </a:t>
            </a:r>
            <a:r>
              <a:rPr lang="en-US" sz="3600" b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r>
              <a:rPr lang="sr-Latn-RS" sz="3600" b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sr-Latn-RS" sz="3600" b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3600" b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3600" b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3600" b="1" i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  <a:hlinkClick r:id="rId3"/>
              </a:rPr>
              <a:t>office@sekopak.com</a:t>
            </a:r>
            <a:r>
              <a:rPr lang="en-US" sz="3600" i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3600" i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3600" i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3600" i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3600" i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3600" i="1" dirty="0" smtClean="0">
                <a:solidFill>
                  <a:srgbClr val="0C614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</a:br>
            <a:endParaRPr lang="en-US" sz="3600" b="1" dirty="0" smtClean="0">
              <a:solidFill>
                <a:srgbClr val="0C6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454</Words>
  <Application>Microsoft Office PowerPoint</Application>
  <PresentationFormat>On-screen Show (4:3)</PresentationFormat>
  <Paragraphs>96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Worksheet</vt:lpstr>
      <vt:lpstr>Uloga operatera sistema u unapređenju reciklaže ambalažnog otpada</vt:lpstr>
      <vt:lpstr>PowerPoint Presentation</vt:lpstr>
      <vt:lpstr>PowerPoint Presentation</vt:lpstr>
      <vt:lpstr>PowerPoint Presentation</vt:lpstr>
      <vt:lpstr>Količine ambalažnog otpada na tržištu Republike Srbije 2010-2012 </vt:lpstr>
      <vt:lpstr>Mapa sakupljača i reciklera AO</vt:lpstr>
      <vt:lpstr>PowerPoint Presentation</vt:lpstr>
      <vt:lpstr>Dalji koraci</vt:lpstr>
      <vt:lpstr>Hvala na pažnji   office@sekopak.com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operatera sistema u unapređenju reciklaže ambalažnog otpada</dc:title>
  <dc:creator>Ivana</dc:creator>
  <cp:lastModifiedBy>Violeta</cp:lastModifiedBy>
  <cp:revision>18</cp:revision>
  <cp:lastPrinted>2013-10-08T15:14:59Z</cp:lastPrinted>
  <dcterms:created xsi:type="dcterms:W3CDTF">2013-10-08T13:23:56Z</dcterms:created>
  <dcterms:modified xsi:type="dcterms:W3CDTF">2013-10-09T09:45:48Z</dcterms:modified>
</cp:coreProperties>
</file>